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
  </p:notesMasterIdLst>
  <p:sldIdLst>
    <p:sldId id="265" r:id="rId2"/>
    <p:sldId id="257" r:id="rId3"/>
    <p:sldId id="258" r:id="rId4"/>
    <p:sldId id="261" r:id="rId5"/>
    <p:sldId id="264" r:id="rId6"/>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61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10/19/2022</a:t>
            </a:fld>
            <a:endParaRPr lang="en-US"/>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a:p>
        </p:txBody>
      </p:sp>
    </p:spTree>
    <p:extLst>
      <p:ext uri="{BB962C8B-B14F-4D97-AF65-F5344CB8AC3E}">
        <p14:creationId xmlns:p14="http://schemas.microsoft.com/office/powerpoint/2010/main" val="73263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a:p>
        </p:txBody>
      </p:sp>
    </p:spTree>
    <p:extLst>
      <p:ext uri="{BB962C8B-B14F-4D97-AF65-F5344CB8AC3E}">
        <p14:creationId xmlns:p14="http://schemas.microsoft.com/office/powerpoint/2010/main" val="283407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shenkman@shenkmanlaw.com" TargetMode="External"/><Relationship Id="rId2" Type="http://schemas.openxmlformats.org/officeDocument/2006/relationships/hyperlink" Target="mailto:mlingerfield@mpival.com" TargetMode="Externa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sz="4800" dirty="0">
                <a:solidFill>
                  <a:schemeClr val="tx2"/>
                </a:solidFill>
              </a:rPr>
              <a:t>Looking at an Appraisal as a Non-Appraiser</a:t>
            </a:r>
            <a:br>
              <a:rPr lang="en-US" altLang="en-US" sz="4800" dirty="0"/>
            </a:br>
            <a:endParaRPr lang="en-US" altLang="en-US" sz="4800" dirty="0"/>
          </a:p>
        </p:txBody>
      </p:sp>
      <p:sp>
        <p:nvSpPr>
          <p:cNvPr id="3075" name="Rectangle 3"/>
          <p:cNvSpPr>
            <a:spLocks noGrp="1" noChangeArrowheads="1"/>
          </p:cNvSpPr>
          <p:nvPr>
            <p:ph type="subTitle" idx="1"/>
          </p:nvPr>
        </p:nvSpPr>
        <p:spPr/>
        <p:txBody>
          <a:bodyPr/>
          <a:lstStyle/>
          <a:p>
            <a:pPr eaLnBrk="1" hangingPunct="1"/>
            <a:r>
              <a:rPr lang="en-US" altLang="en-US" sz="1800" dirty="0"/>
              <a:t>By: </a:t>
            </a:r>
            <a:r>
              <a:rPr lang="en-US" sz="1800" dirty="0">
                <a:solidFill>
                  <a:schemeClr val="tx2"/>
                </a:solidFill>
              </a:rPr>
              <a:t>Mark </a:t>
            </a:r>
            <a:r>
              <a:rPr lang="en-US" sz="1800" dirty="0" err="1">
                <a:solidFill>
                  <a:schemeClr val="tx2"/>
                </a:solidFill>
              </a:rPr>
              <a:t>Lingerfield</a:t>
            </a:r>
            <a:r>
              <a:rPr lang="en-US" sz="1800" dirty="0">
                <a:solidFill>
                  <a:schemeClr val="tx2"/>
                </a:solidFill>
              </a:rPr>
              <a:t>, ASA, and </a:t>
            </a:r>
            <a:r>
              <a:rPr lang="en-US" altLang="en-US" sz="1800" dirty="0"/>
              <a:t>Martin M. Shenkman, Esq.</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0398" y="5715000"/>
            <a:ext cx="1292432" cy="495605"/>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720" y="5715000"/>
            <a:ext cx="1596966" cy="483108"/>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0" y="5339958"/>
            <a:ext cx="1886527" cy="1220694"/>
          </a:xfrm>
          <a:prstGeom prst="rect">
            <a:avLst/>
          </a:prstGeom>
        </p:spPr>
      </p:pic>
      <p:sp>
        <p:nvSpPr>
          <p:cNvPr id="5" name="Slide Number Placeholder 4"/>
          <p:cNvSpPr>
            <a:spLocks noGrp="1"/>
          </p:cNvSpPr>
          <p:nvPr>
            <p:ph type="sldNum" sz="quarter" idx="12"/>
          </p:nvPr>
        </p:nvSpPr>
        <p:spPr/>
        <p:txBody>
          <a:bodyPr/>
          <a:lstStyle/>
          <a:p>
            <a:pPr>
              <a:defRPr/>
            </a:pPr>
            <a:fld id="{DF512CA7-9ABB-4E7F-87A3-5B30D1E5FAEE}" type="slidenum">
              <a:rPr lang="en-US" altLang="en-US" smtClean="0"/>
              <a:pPr>
                <a:defRPr/>
              </a:pPr>
              <a:t>1</a:t>
            </a:fld>
            <a:endParaRPr lang="en-US" altLang="en-US"/>
          </a:p>
        </p:txBody>
      </p:sp>
    </p:spTree>
    <p:extLst>
      <p:ext uri="{BB962C8B-B14F-4D97-AF65-F5344CB8AC3E}">
        <p14:creationId xmlns:p14="http://schemas.microsoft.com/office/powerpoint/2010/main" val="1029809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a:t>
            </a:r>
            <a:r>
              <a:rPr lang="en-US" altLang="en-US" sz="2000">
                <a:solidFill>
                  <a:schemeClr val="tx2"/>
                </a:solidFill>
              </a:rPr>
              <a:t>, PowerPoint </a:t>
            </a:r>
            <a:r>
              <a:rPr lang="en-US" altLang="en-US" sz="2000" dirty="0">
                <a:solidFill>
                  <a:schemeClr val="tx2"/>
                </a:solidFill>
              </a:rPr>
              <a:t>or other materials be considered to be, or </a:t>
            </a:r>
            <a:r>
              <a:rPr lang="en-US" altLang="en-US" sz="2000">
                <a:solidFill>
                  <a:schemeClr val="tx2"/>
                </a:solidFill>
              </a:rPr>
              <a:t>used as, </a:t>
            </a:r>
            <a:r>
              <a:rPr lang="en-US" altLang="en-US" sz="2000" dirty="0">
                <a:solidFill>
                  <a:schemeClr val="tx2"/>
                </a:solidFill>
              </a:rPr>
              <a:t>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a:defRPr/>
            </a:pPr>
            <a:fld id="{5BDBC964-145E-46F2-873C-964447E6BE34}" type="slidenum">
              <a:rPr lang="en-US" altLang="en-US" smtClean="0"/>
              <a:pPr>
                <a:defRPr/>
              </a:pPr>
              <a:t>2</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to Ask and Do</a:t>
            </a:r>
          </a:p>
        </p:txBody>
      </p:sp>
      <p:sp>
        <p:nvSpPr>
          <p:cNvPr id="3" name="Content Placeholder 2"/>
          <p:cNvSpPr>
            <a:spLocks noGrp="1"/>
          </p:cNvSpPr>
          <p:nvPr>
            <p:ph idx="1"/>
          </p:nvPr>
        </p:nvSpPr>
        <p:spPr/>
        <p:txBody>
          <a:bodyPr/>
          <a:lstStyle/>
          <a:p>
            <a:r>
              <a:rPr lang="en-US" sz="2000" dirty="0">
                <a:solidFill>
                  <a:schemeClr val="tx2"/>
                </a:solidFill>
              </a:rPr>
              <a:t>Be careful as a non-appraiser how much responsibility you assume for the appraisal by making clear your limited role and abilities.</a:t>
            </a:r>
          </a:p>
          <a:p>
            <a:r>
              <a:rPr lang="en-US" sz="2000" dirty="0">
                <a:solidFill>
                  <a:schemeClr val="tx2"/>
                </a:solidFill>
              </a:rPr>
              <a:t>You have paid for the appraisal, and you should have every right to ask as many questions as you and your other advisers feel you need to ask to get comfortable with the appraisal.</a:t>
            </a:r>
          </a:p>
          <a:p>
            <a:r>
              <a:rPr lang="en-US" sz="2000" dirty="0">
                <a:solidFill>
                  <a:schemeClr val="tx2"/>
                </a:solidFill>
              </a:rPr>
              <a:t>Make sure that the appraiser is accurately reflecting the key facts of the company or asset being appraised, the transaction involved, etc. Be sure the assumptions the appraiser used in the analysis are reasonable (there are always assumptions). This may be the most important step a non-appraiser can do. </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a:t>
            </a:fld>
            <a:endParaRPr lang="en-US" altLang="en-US"/>
          </a:p>
        </p:txBody>
      </p:sp>
    </p:spTree>
    <p:extLst>
      <p:ext uri="{BB962C8B-B14F-4D97-AF65-F5344CB8AC3E}">
        <p14:creationId xmlns:p14="http://schemas.microsoft.com/office/powerpoint/2010/main" val="317003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to Ask and Do</a:t>
            </a:r>
          </a:p>
        </p:txBody>
      </p:sp>
      <p:sp>
        <p:nvSpPr>
          <p:cNvPr id="3" name="Content Placeholder 2"/>
          <p:cNvSpPr>
            <a:spLocks noGrp="1"/>
          </p:cNvSpPr>
          <p:nvPr>
            <p:ph idx="1"/>
          </p:nvPr>
        </p:nvSpPr>
        <p:spPr/>
        <p:txBody>
          <a:bodyPr/>
          <a:lstStyle/>
          <a:p>
            <a:r>
              <a:rPr lang="en-US" sz="1800" dirty="0">
                <a:solidFill>
                  <a:schemeClr val="tx2"/>
                </a:solidFill>
              </a:rPr>
              <a:t>The appraiser is not in the business every day so that they have to make assumptions. Those should be reflected in the report and the client running the business must review those assumptions and stated facts and confirm that they are accurate and reasonable.</a:t>
            </a:r>
          </a:p>
          <a:p>
            <a:r>
              <a:rPr lang="en-US" sz="1800" dirty="0">
                <a:solidFill>
                  <a:schemeClr val="tx2"/>
                </a:solidFill>
              </a:rPr>
              <a:t>A good appraiser should confirm in writing with the client all key assumptions. But if the client/business owner cannot understand the assumptions made from the written report it is unlikely that the IRS or a court would understand them either.</a:t>
            </a:r>
          </a:p>
          <a:p>
            <a:r>
              <a:rPr lang="en-US" sz="1800" dirty="0">
                <a:solidFill>
                  <a:schemeClr val="tx2"/>
                </a:solidFill>
              </a:rPr>
              <a:t>Example: Valuing an operating company on minority interest basis with all discounts of $</a:t>
            </a:r>
            <a:r>
              <a:rPr lang="en-US" sz="1800" dirty="0" err="1">
                <a:solidFill>
                  <a:schemeClr val="tx2"/>
                </a:solidFill>
              </a:rPr>
              <a:t>350M</a:t>
            </a:r>
            <a:r>
              <a:rPr lang="en-US" sz="1800" dirty="0">
                <a:solidFill>
                  <a:schemeClr val="tx2"/>
                </a:solidFill>
              </a:rPr>
              <a:t>. Issued a draft report and the attorney asked if the client told you about “the deal.” There was a deal ready to close in a month for $</a:t>
            </a:r>
            <a:r>
              <a:rPr lang="en-US" sz="1800" dirty="0" err="1">
                <a:solidFill>
                  <a:schemeClr val="tx2"/>
                </a:solidFill>
              </a:rPr>
              <a:t>600M</a:t>
            </a:r>
            <a:r>
              <a:rPr lang="en-US" sz="1800" dirty="0">
                <a:solidFill>
                  <a:schemeClr val="tx2"/>
                </a:solidFill>
              </a:rPr>
              <a:t> that the client intentionally did not speak about.</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a:t>
            </a:fld>
            <a:endParaRPr lang="en-US" altLang="en-US"/>
          </a:p>
        </p:txBody>
      </p:sp>
    </p:spTree>
    <p:extLst>
      <p:ext uri="{BB962C8B-B14F-4D97-AF65-F5344CB8AC3E}">
        <p14:creationId xmlns:p14="http://schemas.microsoft.com/office/powerpoint/2010/main" val="8340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Mark </a:t>
            </a:r>
            <a:r>
              <a:rPr lang="en-US" dirty="0" err="1">
                <a:solidFill>
                  <a:schemeClr val="tx2"/>
                </a:solidFill>
              </a:rPr>
              <a:t>Lingerfield</a:t>
            </a:r>
            <a:r>
              <a:rPr lang="en-US" dirty="0">
                <a:solidFill>
                  <a:schemeClr val="tx2"/>
                </a:solidFill>
              </a:rPr>
              <a:t>, ASA, </a:t>
            </a:r>
            <a:r>
              <a:rPr lang="en-US" dirty="0">
                <a:solidFill>
                  <a:schemeClr val="tx2"/>
                </a:solidFill>
                <a:hlinkClick r:id="rId2"/>
              </a:rPr>
              <a:t>mlingerfield@mpival.com</a:t>
            </a:r>
            <a:r>
              <a:rPr lang="en-US" dirty="0">
                <a:solidFill>
                  <a:schemeClr val="tx2"/>
                </a:solidFill>
              </a:rPr>
              <a:t> </a:t>
            </a:r>
          </a:p>
          <a:p>
            <a:r>
              <a:rPr lang="en-US" dirty="0">
                <a:solidFill>
                  <a:schemeClr val="tx2"/>
                </a:solidFill>
              </a:rPr>
              <a:t>Martin Shenkman, Esq. </a:t>
            </a:r>
            <a:r>
              <a:rPr lang="en-US" dirty="0">
                <a:solidFill>
                  <a:schemeClr val="tx2"/>
                </a:solidFill>
                <a:hlinkClick r:id="rId3"/>
              </a:rPr>
              <a:t>shenkman@shenkmanlaw.com</a:t>
            </a:r>
            <a:endParaRPr lang="en-US" dirty="0">
              <a:solidFill>
                <a:schemeClr val="tx2"/>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a:p>
        </p:txBody>
      </p:sp>
    </p:spTree>
    <p:extLst>
      <p:ext uri="{BB962C8B-B14F-4D97-AF65-F5344CB8AC3E}">
        <p14:creationId xmlns:p14="http://schemas.microsoft.com/office/powerpoint/2010/main" val="2699482620"/>
      </p:ext>
    </p:extLst>
  </p:cSld>
  <p:clrMapOvr>
    <a:masterClrMapping/>
  </p:clrMapOvr>
</p:sld>
</file>

<file path=ppt/theme/theme1.xml><?xml version="1.0" encoding="utf-8"?>
<a:theme xmlns:a="http://schemas.openxmlformats.org/drawingml/2006/main" name="Capsules">
  <a:themeElements>
    <a:clrScheme name="LawEasy">
      <a:dk1>
        <a:srgbClr val="3A9BBB"/>
      </a:dk1>
      <a:lt1>
        <a:srgbClr val="FFFFFF"/>
      </a:lt1>
      <a:dk2>
        <a:srgbClr val="000000"/>
      </a:dk2>
      <a:lt2>
        <a:srgbClr val="FFFFFF"/>
      </a:lt2>
      <a:accent1>
        <a:srgbClr val="BF0000"/>
      </a:accent1>
      <a:accent2>
        <a:srgbClr val="3A9BBB"/>
      </a:accent2>
      <a:accent3>
        <a:srgbClr val="AAAAAA"/>
      </a:accent3>
      <a:accent4>
        <a:srgbClr val="DADADA"/>
      </a:accent4>
      <a:accent5>
        <a:srgbClr val="FFE2AA"/>
      </a:accent5>
      <a:accent6>
        <a:srgbClr val="BF0000"/>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226</TotalTime>
  <Words>459</Words>
  <Application>Microsoft Office PowerPoint</Application>
  <PresentationFormat>On-screen Show (4:3)</PresentationFormat>
  <Paragraphs>20</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Times New Roman</vt:lpstr>
      <vt:lpstr>Wingdings</vt:lpstr>
      <vt:lpstr>Capsules</vt:lpstr>
      <vt:lpstr>Looking at an Appraisal as a Non-Appraiser </vt:lpstr>
      <vt:lpstr>General Disclaimer</vt:lpstr>
      <vt:lpstr>What to Ask and Do</vt:lpstr>
      <vt:lpstr>What to Ask and Do</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28</cp:revision>
  <cp:lastPrinted>2017-05-11T15:12:18Z</cp:lastPrinted>
  <dcterms:created xsi:type="dcterms:W3CDTF">2012-02-15T14:56:32Z</dcterms:created>
  <dcterms:modified xsi:type="dcterms:W3CDTF">2022-10-19T18:22:05Z</dcterms:modified>
</cp:coreProperties>
</file>