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65" r:id="rId2"/>
    <p:sldId id="257" r:id="rId3"/>
    <p:sldId id="258" r:id="rId4"/>
    <p:sldId id="261" r:id="rId5"/>
    <p:sldId id="266" r:id="rId6"/>
    <p:sldId id="267" r:id="rId7"/>
    <p:sldId id="268" r:id="rId8"/>
    <p:sldId id="264" r:id="rId9"/>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7/13/2022</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jjustice@chilton.com"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Planning for </a:t>
            </a:r>
            <a:r>
              <a:rPr lang="en-US" sz="4800" dirty="0">
                <a:solidFill>
                  <a:schemeClr val="tx2"/>
                </a:solidFill>
                <a:latin typeface="Calibri" panose="020F0502020204030204" pitchFamily="34" charset="0"/>
                <a:ea typeface="Calibri" panose="020F0502020204030204" pitchFamily="34" charset="0"/>
                <a:cs typeface="Times New Roman" panose="02020603050405020304" pitchFamily="18" charset="0"/>
              </a:rPr>
              <a:t>T</a:t>
            </a:r>
            <a:r>
              <a:rPr lang="en-US" sz="4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angible </a:t>
            </a:r>
            <a:r>
              <a:rPr lang="en-US" sz="4800" dirty="0">
                <a:solidFill>
                  <a:schemeClr val="tx2"/>
                </a:solidFill>
                <a:latin typeface="Calibri" panose="020F0502020204030204" pitchFamily="34" charset="0"/>
                <a:ea typeface="Calibri" panose="020F0502020204030204" pitchFamily="34" charset="0"/>
                <a:cs typeface="Times New Roman" panose="02020603050405020304" pitchFamily="18" charset="0"/>
              </a:rPr>
              <a:t>P</a:t>
            </a:r>
            <a:r>
              <a:rPr lang="en-US" sz="4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ersonal Property</a:t>
            </a:r>
            <a:endParaRPr lang="en-US" altLang="en-US" sz="48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1800" dirty="0"/>
              <a:t>By: Jonathan Justice, </a:t>
            </a:r>
            <a:r>
              <a:rPr lang="en-US" altLang="en-US" sz="1400" dirty="0"/>
              <a:t>CTFA, AEP</a:t>
            </a:r>
          </a:p>
          <a:p>
            <a:pPr eaLnBrk="1" hangingPunct="1"/>
            <a:r>
              <a:rPr lang="en-US" altLang="en-US" sz="1800" dirty="0"/>
              <a:t>Martin M. Shenkman, </a:t>
            </a:r>
          </a:p>
          <a:p>
            <a:pPr eaLnBrk="1" hangingPunct="1"/>
            <a:r>
              <a:rPr lang="en-US" altLang="en-US" sz="1400" dirty="0"/>
              <a:t>CPA, PFS, AEP, MBA, JD</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a:t>
            </a:r>
            <a:r>
              <a:rPr lang="en-US" altLang="en-US" sz="2000">
                <a:solidFill>
                  <a:schemeClr val="tx2"/>
                </a:solidFill>
              </a:rPr>
              <a:t>, PowerPoint </a:t>
            </a:r>
            <a:r>
              <a:rPr lang="en-US" altLang="en-US" sz="2000" dirty="0">
                <a:solidFill>
                  <a:schemeClr val="tx2"/>
                </a:solidFill>
              </a:rPr>
              <a:t>or other materials be considered to be, or </a:t>
            </a:r>
            <a:r>
              <a:rPr lang="en-US" altLang="en-US" sz="2000">
                <a:solidFill>
                  <a:schemeClr val="tx2"/>
                </a:solidFill>
              </a:rPr>
              <a:t>used as, </a:t>
            </a:r>
            <a:r>
              <a:rPr lang="en-US" altLang="en-US" sz="2000" dirty="0">
                <a:solidFill>
                  <a:schemeClr val="tx2"/>
                </a:solidFill>
              </a:rPr>
              <a:t>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 to Tangible Property</a:t>
            </a:r>
          </a:p>
        </p:txBody>
      </p:sp>
      <p:sp>
        <p:nvSpPr>
          <p:cNvPr id="3" name="Content Placeholder 2"/>
          <p:cNvSpPr>
            <a:spLocks noGrp="1"/>
          </p:cNvSpPr>
          <p:nvPr>
            <p:ph idx="1"/>
          </p:nvPr>
        </p:nvSpPr>
        <p:spPr/>
        <p:txBody>
          <a:bodyPr/>
          <a:lstStyle/>
          <a:p>
            <a:r>
              <a:rPr lang="en-US" dirty="0">
                <a:solidFill>
                  <a:schemeClr val="tx2"/>
                </a:solidFill>
              </a:rPr>
              <a:t>Consider: </a:t>
            </a:r>
          </a:p>
          <a:p>
            <a:r>
              <a:rPr lang="en-US" dirty="0">
                <a:solidFill>
                  <a:schemeClr val="tx2"/>
                </a:solidFill>
              </a:rPr>
              <a:t>What is the PURPOSE of property?  </a:t>
            </a:r>
          </a:p>
          <a:p>
            <a:r>
              <a:rPr lang="en-US" dirty="0">
                <a:solidFill>
                  <a:schemeClr val="tx2"/>
                </a:solidFill>
              </a:rPr>
              <a:t>How is the property VALUED?  </a:t>
            </a:r>
          </a:p>
          <a:p>
            <a:r>
              <a:rPr lang="en-US" dirty="0">
                <a:solidFill>
                  <a:schemeClr val="tx2"/>
                </a:solidFill>
              </a:rPr>
              <a:t>How should the property be incorporated into my financial and estate PLAN?</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Content Placeholder 2"/>
          <p:cNvSpPr>
            <a:spLocks noGrp="1"/>
          </p:cNvSpPr>
          <p:nvPr>
            <p:ph idx="1"/>
          </p:nvPr>
        </p:nvSpPr>
        <p:spPr>
          <a:xfrm>
            <a:off x="838200" y="2286000"/>
            <a:ext cx="7693025" cy="3724275"/>
          </a:xfrm>
        </p:spPr>
        <p:txBody>
          <a:bodyPr/>
          <a:lstStyle/>
          <a:p>
            <a:r>
              <a:rPr lang="en-US" sz="2000" dirty="0">
                <a:solidFill>
                  <a:schemeClr val="tx2"/>
                </a:solidFill>
              </a:rPr>
              <a:t>Purpose: enjoyment or financial or both?</a:t>
            </a:r>
          </a:p>
          <a:p>
            <a:r>
              <a:rPr lang="en-US" sz="2000" dirty="0">
                <a:solidFill>
                  <a:schemeClr val="tx2"/>
                </a:solidFill>
              </a:rPr>
              <a:t>As an “accidental asset”—what begins as a passion asset sometimes increases in value</a:t>
            </a:r>
          </a:p>
          <a:p>
            <a:r>
              <a:rPr lang="en-US" sz="2000" dirty="0">
                <a:solidFill>
                  <a:schemeClr val="tx2"/>
                </a:solidFill>
              </a:rPr>
              <a:t>See </a:t>
            </a:r>
            <a:r>
              <a:rPr lang="en-US" sz="2000" dirty="0" err="1">
                <a:solidFill>
                  <a:schemeClr val="tx2"/>
                </a:solidFill>
              </a:rPr>
              <a:t>Wrightsman</a:t>
            </a:r>
            <a:r>
              <a:rPr lang="en-US" sz="2000" dirty="0">
                <a:solidFill>
                  <a:schemeClr val="tx2"/>
                </a:solidFill>
              </a:rPr>
              <a:t> v US Tax Court for IRS guidelines on owner identities (collector, dealer, investor)</a:t>
            </a:r>
          </a:p>
          <a:p>
            <a:r>
              <a:rPr lang="en-US" sz="2000" dirty="0">
                <a:solidFill>
                  <a:schemeClr val="tx2"/>
                </a:solidFill>
              </a:rPr>
              <a:t>Only discussing aspects of being a “collector” today</a:t>
            </a:r>
          </a:p>
          <a:p>
            <a:r>
              <a:rPr lang="en-US" sz="2000" dirty="0">
                <a:solidFill>
                  <a:schemeClr val="tx2"/>
                </a:solidFill>
              </a:rPr>
              <a:t>Therefore, for enjoyment purposes: tangible property (art and collectibles) does not provide income nor a reliable source of value growth…it is bought to enjoy!</a:t>
            </a:r>
          </a:p>
          <a:p>
            <a:r>
              <a:rPr lang="en-US" sz="2000" dirty="0">
                <a:solidFill>
                  <a:schemeClr val="tx2"/>
                </a:solidFill>
              </a:rPr>
              <a:t>Possible to leverage art.</a:t>
            </a:r>
          </a:p>
          <a:p>
            <a:endParaRPr lang="en-US" sz="2000" dirty="0"/>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71163-DB2A-0BA5-525C-047290DB9D8C}"/>
              </a:ext>
            </a:extLst>
          </p:cNvPr>
          <p:cNvSpPr>
            <a:spLocks noGrp="1"/>
          </p:cNvSpPr>
          <p:nvPr>
            <p:ph type="title"/>
          </p:nvPr>
        </p:nvSpPr>
        <p:spPr/>
        <p:txBody>
          <a:bodyPr/>
          <a:lstStyle/>
          <a:p>
            <a:r>
              <a:rPr lang="en-US" dirty="0"/>
              <a:t>Valuation</a:t>
            </a:r>
          </a:p>
        </p:txBody>
      </p:sp>
      <p:sp>
        <p:nvSpPr>
          <p:cNvPr id="3" name="Content Placeholder 2">
            <a:extLst>
              <a:ext uri="{FF2B5EF4-FFF2-40B4-BE49-F238E27FC236}">
                <a16:creationId xmlns:a16="http://schemas.microsoft.com/office/drawing/2014/main" id="{E4E70BEB-4D3E-57A3-0770-D9874137033D}"/>
              </a:ext>
            </a:extLst>
          </p:cNvPr>
          <p:cNvSpPr>
            <a:spLocks noGrp="1"/>
          </p:cNvSpPr>
          <p:nvPr>
            <p:ph idx="1"/>
          </p:nvPr>
        </p:nvSpPr>
        <p:spPr/>
        <p:txBody>
          <a:bodyPr/>
          <a:lstStyle/>
          <a:p>
            <a:r>
              <a:rPr lang="en-US" sz="2000" dirty="0">
                <a:solidFill>
                  <a:schemeClr val="tx2"/>
                </a:solidFill>
              </a:rPr>
              <a:t>Usually a lengthy process (no reliable index, no “book value” or constant fundamentals)</a:t>
            </a:r>
          </a:p>
          <a:p>
            <a:r>
              <a:rPr lang="en-US" sz="2000" dirty="0">
                <a:solidFill>
                  <a:schemeClr val="tx2"/>
                </a:solidFill>
              </a:rPr>
              <a:t>Can be volatile and is often “taste” driven (i.e. buy what you love!)</a:t>
            </a:r>
          </a:p>
          <a:p>
            <a:r>
              <a:rPr lang="en-US" sz="2000" dirty="0">
                <a:solidFill>
                  <a:schemeClr val="tx2"/>
                </a:solidFill>
              </a:rPr>
              <a:t>Three types of values:</a:t>
            </a:r>
          </a:p>
          <a:p>
            <a:r>
              <a:rPr lang="en-US" sz="2000" dirty="0">
                <a:solidFill>
                  <a:schemeClr val="tx2"/>
                </a:solidFill>
              </a:rPr>
              <a:t>Fair Market Value</a:t>
            </a:r>
          </a:p>
          <a:p>
            <a:r>
              <a:rPr lang="en-US" sz="2000" dirty="0">
                <a:solidFill>
                  <a:schemeClr val="tx2"/>
                </a:solidFill>
              </a:rPr>
              <a:t>Retail Replacement Value (insurance)</a:t>
            </a:r>
          </a:p>
          <a:p>
            <a:r>
              <a:rPr lang="en-US" sz="2000" dirty="0">
                <a:solidFill>
                  <a:schemeClr val="tx2"/>
                </a:solidFill>
              </a:rPr>
              <a:t>Auction Estimates</a:t>
            </a:r>
          </a:p>
        </p:txBody>
      </p:sp>
      <p:sp>
        <p:nvSpPr>
          <p:cNvPr id="4" name="Slide Number Placeholder 3">
            <a:extLst>
              <a:ext uri="{FF2B5EF4-FFF2-40B4-BE49-F238E27FC236}">
                <a16:creationId xmlns:a16="http://schemas.microsoft.com/office/drawing/2014/main" id="{E3B9DD9B-5C36-434C-AFD0-46874F95B983}"/>
              </a:ext>
            </a:extLst>
          </p:cNvPr>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a:p>
        </p:txBody>
      </p:sp>
    </p:spTree>
    <p:extLst>
      <p:ext uri="{BB962C8B-B14F-4D97-AF65-F5344CB8AC3E}">
        <p14:creationId xmlns:p14="http://schemas.microsoft.com/office/powerpoint/2010/main" val="2292710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BDC96-1B0B-6F11-D067-30B2A9310EC2}"/>
              </a:ext>
            </a:extLst>
          </p:cNvPr>
          <p:cNvSpPr>
            <a:spLocks noGrp="1"/>
          </p:cNvSpPr>
          <p:nvPr>
            <p:ph type="title"/>
          </p:nvPr>
        </p:nvSpPr>
        <p:spPr/>
        <p:txBody>
          <a:bodyPr/>
          <a:lstStyle/>
          <a:p>
            <a:r>
              <a:rPr lang="en-US" sz="3600" dirty="0">
                <a:solidFill>
                  <a:schemeClr val="tx2"/>
                </a:solidFill>
              </a:rPr>
              <a:t>Owning and Planning</a:t>
            </a:r>
            <a:endParaRPr lang="en-US" dirty="0"/>
          </a:p>
        </p:txBody>
      </p:sp>
      <p:sp>
        <p:nvSpPr>
          <p:cNvPr id="3" name="Content Placeholder 2">
            <a:extLst>
              <a:ext uri="{FF2B5EF4-FFF2-40B4-BE49-F238E27FC236}">
                <a16:creationId xmlns:a16="http://schemas.microsoft.com/office/drawing/2014/main" id="{9805E44B-E0C2-84E7-FE63-46FB0D002B00}"/>
              </a:ext>
            </a:extLst>
          </p:cNvPr>
          <p:cNvSpPr>
            <a:spLocks noGrp="1"/>
          </p:cNvSpPr>
          <p:nvPr>
            <p:ph idx="1"/>
          </p:nvPr>
        </p:nvSpPr>
        <p:spPr/>
        <p:txBody>
          <a:bodyPr/>
          <a:lstStyle/>
          <a:p>
            <a:r>
              <a:rPr lang="en-US" sz="2000" dirty="0">
                <a:solidFill>
                  <a:schemeClr val="tx2"/>
                </a:solidFill>
              </a:rPr>
              <a:t>High carrying costs </a:t>
            </a:r>
          </a:p>
          <a:p>
            <a:pPr lvl="1"/>
            <a:r>
              <a:rPr lang="en-US" sz="1600" dirty="0">
                <a:solidFill>
                  <a:schemeClr val="tx2"/>
                </a:solidFill>
              </a:rPr>
              <a:t>Conservation / maintenance</a:t>
            </a:r>
          </a:p>
          <a:p>
            <a:pPr lvl="1"/>
            <a:r>
              <a:rPr lang="en-US" sz="1600" dirty="0">
                <a:solidFill>
                  <a:schemeClr val="tx2"/>
                </a:solidFill>
              </a:rPr>
              <a:t>Storage / security / climate</a:t>
            </a:r>
          </a:p>
          <a:p>
            <a:pPr lvl="1"/>
            <a:r>
              <a:rPr lang="en-US" sz="1600" dirty="0">
                <a:solidFill>
                  <a:schemeClr val="tx2"/>
                </a:solidFill>
              </a:rPr>
              <a:t>Professional handling</a:t>
            </a:r>
          </a:p>
          <a:p>
            <a:pPr lvl="1"/>
            <a:r>
              <a:rPr lang="en-US" sz="1600" dirty="0">
                <a:solidFill>
                  <a:schemeClr val="tx2"/>
                </a:solidFill>
              </a:rPr>
              <a:t>Insurance (block vs. itemized)</a:t>
            </a:r>
          </a:p>
          <a:p>
            <a:r>
              <a:rPr lang="en-US" sz="2000" dirty="0">
                <a:solidFill>
                  <a:schemeClr val="tx2"/>
                </a:solidFill>
              </a:rPr>
              <a:t>Often be bought / sold via auctions and dealers</a:t>
            </a:r>
          </a:p>
          <a:p>
            <a:pPr lvl="1"/>
            <a:r>
              <a:rPr lang="en-US" sz="1600" dirty="0">
                <a:solidFill>
                  <a:schemeClr val="tx2"/>
                </a:solidFill>
              </a:rPr>
              <a:t>Beware of high transaction charges (seller’s commission, buyer’s premium, VAT / sales tax, private sale mark-up, etc.)</a:t>
            </a:r>
          </a:p>
          <a:p>
            <a:r>
              <a:rPr lang="en-US" sz="2000" dirty="0">
                <a:solidFill>
                  <a:schemeClr val="tx2"/>
                </a:solidFill>
              </a:rPr>
              <a:t>Capital gains rate on tangible, personal property (art and collectibles) is 28%</a:t>
            </a:r>
          </a:p>
        </p:txBody>
      </p:sp>
      <p:sp>
        <p:nvSpPr>
          <p:cNvPr id="4" name="Slide Number Placeholder 3">
            <a:extLst>
              <a:ext uri="{FF2B5EF4-FFF2-40B4-BE49-F238E27FC236}">
                <a16:creationId xmlns:a16="http://schemas.microsoft.com/office/drawing/2014/main" id="{01760CD8-F2C2-141A-635D-A74573C1A63B}"/>
              </a:ext>
            </a:extLst>
          </p:cNvPr>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a:p>
        </p:txBody>
      </p:sp>
    </p:spTree>
    <p:extLst>
      <p:ext uri="{BB962C8B-B14F-4D97-AF65-F5344CB8AC3E}">
        <p14:creationId xmlns:p14="http://schemas.microsoft.com/office/powerpoint/2010/main" val="718522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66EA-70F7-D285-F554-AB7D7E0090EC}"/>
              </a:ext>
            </a:extLst>
          </p:cNvPr>
          <p:cNvSpPr>
            <a:spLocks noGrp="1"/>
          </p:cNvSpPr>
          <p:nvPr>
            <p:ph type="title"/>
          </p:nvPr>
        </p:nvSpPr>
        <p:spPr/>
        <p:txBody>
          <a:bodyPr/>
          <a:lstStyle/>
          <a:p>
            <a:r>
              <a:rPr lang="en-US" sz="3600" dirty="0">
                <a:solidFill>
                  <a:schemeClr val="tx2"/>
                </a:solidFill>
              </a:rPr>
              <a:t>Legacy and Gifting</a:t>
            </a:r>
            <a:endParaRPr lang="en-US" dirty="0"/>
          </a:p>
        </p:txBody>
      </p:sp>
      <p:sp>
        <p:nvSpPr>
          <p:cNvPr id="3" name="Content Placeholder 2">
            <a:extLst>
              <a:ext uri="{FF2B5EF4-FFF2-40B4-BE49-F238E27FC236}">
                <a16:creationId xmlns:a16="http://schemas.microsoft.com/office/drawing/2014/main" id="{CE2E6C38-FE0A-DBB6-2C43-D8321D24CAA9}"/>
              </a:ext>
            </a:extLst>
          </p:cNvPr>
          <p:cNvSpPr>
            <a:spLocks noGrp="1"/>
          </p:cNvSpPr>
          <p:nvPr>
            <p:ph idx="1"/>
          </p:nvPr>
        </p:nvSpPr>
        <p:spPr/>
        <p:txBody>
          <a:bodyPr/>
          <a:lstStyle/>
          <a:p>
            <a:r>
              <a:rPr lang="en-US" sz="1800" dirty="0">
                <a:solidFill>
                  <a:schemeClr val="tx2"/>
                </a:solidFill>
              </a:rPr>
              <a:t>Can be held jointly or individually, in entities (trusts, FLP, LLC, etc.)</a:t>
            </a:r>
          </a:p>
          <a:p>
            <a:r>
              <a:rPr lang="en-US" sz="1800" dirty="0">
                <a:solidFill>
                  <a:schemeClr val="tx2"/>
                </a:solidFill>
              </a:rPr>
              <a:t>Can be gifted via entities or trusts</a:t>
            </a:r>
          </a:p>
          <a:p>
            <a:r>
              <a:rPr lang="en-US" sz="1800" dirty="0">
                <a:solidFill>
                  <a:schemeClr val="tx2"/>
                </a:solidFill>
              </a:rPr>
              <a:t>Can be donated to NFP</a:t>
            </a:r>
          </a:p>
          <a:p>
            <a:r>
              <a:rPr lang="en-US" sz="1800" dirty="0">
                <a:solidFill>
                  <a:schemeClr val="tx2"/>
                </a:solidFill>
              </a:rPr>
              <a:t>Outright while living or testamentary</a:t>
            </a:r>
          </a:p>
          <a:p>
            <a:r>
              <a:rPr lang="en-US" sz="1800" dirty="0">
                <a:solidFill>
                  <a:schemeClr val="tx2"/>
                </a:solidFill>
              </a:rPr>
              <a:t>Can possibly minimize cap gains via use of CLAT / CRT</a:t>
            </a:r>
          </a:p>
          <a:p>
            <a:r>
              <a:rPr lang="en-US" sz="1800" dirty="0">
                <a:solidFill>
                  <a:schemeClr val="tx2"/>
                </a:solidFill>
              </a:rPr>
              <a:t>Consult NFP’s gift acceptance policy</a:t>
            </a:r>
          </a:p>
          <a:p>
            <a:r>
              <a:rPr lang="en-US" sz="1800" dirty="0">
                <a:solidFill>
                  <a:schemeClr val="tx2"/>
                </a:solidFill>
              </a:rPr>
              <a:t>Consider sentimental value</a:t>
            </a:r>
          </a:p>
          <a:p>
            <a:r>
              <a:rPr lang="en-US" sz="1800" dirty="0">
                <a:solidFill>
                  <a:schemeClr val="tx2"/>
                </a:solidFill>
              </a:rPr>
              <a:t>Estate “equalization” often cannot account for familial emotions</a:t>
            </a:r>
          </a:p>
          <a:p>
            <a:r>
              <a:rPr lang="en-US" sz="1800" dirty="0">
                <a:solidFill>
                  <a:schemeClr val="tx2"/>
                </a:solidFill>
              </a:rPr>
              <a:t>Do not assume that “the kids want the art”…tastes change!  </a:t>
            </a:r>
          </a:p>
          <a:p>
            <a:r>
              <a:rPr lang="en-US" sz="1800" dirty="0">
                <a:solidFill>
                  <a:schemeClr val="tx2"/>
                </a:solidFill>
              </a:rPr>
              <a:t>In any case, include in aggregate estate tax calculation when consulting with planning attorney, CPA and wealth advisor</a:t>
            </a:r>
          </a:p>
        </p:txBody>
      </p:sp>
      <p:sp>
        <p:nvSpPr>
          <p:cNvPr id="4" name="Slide Number Placeholder 3">
            <a:extLst>
              <a:ext uri="{FF2B5EF4-FFF2-40B4-BE49-F238E27FC236}">
                <a16:creationId xmlns:a16="http://schemas.microsoft.com/office/drawing/2014/main" id="{EF2D52F7-2DB0-70F2-2332-68C44F43EED3}"/>
              </a:ext>
            </a:extLst>
          </p:cNvPr>
          <p:cNvSpPr>
            <a:spLocks noGrp="1"/>
          </p:cNvSpPr>
          <p:nvPr>
            <p:ph type="sldNum" sz="quarter" idx="12"/>
          </p:nvPr>
        </p:nvSpPr>
        <p:spPr/>
        <p:txBody>
          <a:bodyPr/>
          <a:lstStyle/>
          <a:p>
            <a:pPr>
              <a:defRPr/>
            </a:pPr>
            <a:fld id="{5BDBC964-145E-46F2-873C-964447E6BE34}" type="slidenum">
              <a:rPr lang="en-US" altLang="en-US" smtClean="0"/>
              <a:pPr>
                <a:defRPr/>
              </a:pPr>
              <a:t>7</a:t>
            </a:fld>
            <a:endParaRPr lang="en-US" altLang="en-US"/>
          </a:p>
        </p:txBody>
      </p:sp>
    </p:spTree>
    <p:extLst>
      <p:ext uri="{BB962C8B-B14F-4D97-AF65-F5344CB8AC3E}">
        <p14:creationId xmlns:p14="http://schemas.microsoft.com/office/powerpoint/2010/main" val="3538205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Jonathan Justice </a:t>
            </a:r>
            <a:r>
              <a:rPr lang="en-US" dirty="0">
                <a:solidFill>
                  <a:schemeClr val="tx2"/>
                </a:solidFill>
                <a:hlinkClick r:id="rId2"/>
              </a:rPr>
              <a:t>jjustice@chilton.com</a:t>
            </a:r>
            <a:r>
              <a:rPr lang="en-US" dirty="0">
                <a:solidFill>
                  <a:schemeClr val="tx2"/>
                </a:solidFill>
              </a:rPr>
              <a:t> </a:t>
            </a: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8</a:t>
            </a:fld>
            <a:endParaRPr lang="en-US" altLang="en-US"/>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226</TotalTime>
  <Words>541</Words>
  <Application>Microsoft Office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Times New Roman</vt:lpstr>
      <vt:lpstr>Wingdings</vt:lpstr>
      <vt:lpstr>Capsules</vt:lpstr>
      <vt:lpstr>Planning for Tangible Personal Property</vt:lpstr>
      <vt:lpstr>General Disclaimer</vt:lpstr>
      <vt:lpstr>Intro to Tangible Property</vt:lpstr>
      <vt:lpstr>Purpose</vt:lpstr>
      <vt:lpstr>Valuation</vt:lpstr>
      <vt:lpstr>Owning and Planning</vt:lpstr>
      <vt:lpstr>Legacy and Gifting</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26</cp:revision>
  <cp:lastPrinted>2017-05-11T15:12:18Z</cp:lastPrinted>
  <dcterms:created xsi:type="dcterms:W3CDTF">2012-02-15T14:56:32Z</dcterms:created>
  <dcterms:modified xsi:type="dcterms:W3CDTF">2022-07-13T14:05:46Z</dcterms:modified>
</cp:coreProperties>
</file>