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65" r:id="rId2"/>
    <p:sldId id="257" r:id="rId3"/>
    <p:sldId id="266" r:id="rId4"/>
    <p:sldId id="268" r:id="rId5"/>
    <p:sldId id="267" r:id="rId6"/>
    <p:sldId id="269" r:id="rId7"/>
    <p:sldId id="270" r:id="rId8"/>
    <p:sldId id="264" r:id="rId9"/>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7/13/2022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0E781A-68C4-4EF7-8930-C08217C6D449}" type="slidenum">
              <a:rPr lang="en-US" smtClean="0"/>
              <a:t>5</a:t>
            </a:fld>
            <a:endParaRPr lang="en-US" dirty="0"/>
          </a:p>
        </p:txBody>
      </p:sp>
    </p:spTree>
    <p:extLst>
      <p:ext uri="{BB962C8B-B14F-4D97-AF65-F5344CB8AC3E}">
        <p14:creationId xmlns:p14="http://schemas.microsoft.com/office/powerpoint/2010/main" val="1776095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jjustice@chiltontrust.com"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sz="44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Portfolio Construction for Planning Entities</a:t>
            </a:r>
            <a:endParaRPr lang="en-US" altLang="en-US" sz="4400" dirty="0"/>
          </a:p>
        </p:txBody>
      </p:sp>
      <p:sp>
        <p:nvSpPr>
          <p:cNvPr id="3075" name="Rectangle 3"/>
          <p:cNvSpPr>
            <a:spLocks noGrp="1" noChangeArrowheads="1"/>
          </p:cNvSpPr>
          <p:nvPr>
            <p:ph type="subTitle" idx="1"/>
          </p:nvPr>
        </p:nvSpPr>
        <p:spPr/>
        <p:txBody>
          <a:bodyPr/>
          <a:lstStyle/>
          <a:p>
            <a:pPr eaLnBrk="1" hangingPunct="1"/>
            <a:r>
              <a:rPr lang="en-US" altLang="en-US" sz="1800" dirty="0"/>
              <a:t>By: Jonathan Justice, </a:t>
            </a:r>
            <a:r>
              <a:rPr lang="en-US" altLang="en-US" sz="1400" dirty="0"/>
              <a:t>CTFA, AEP</a:t>
            </a:r>
          </a:p>
          <a:p>
            <a:pPr eaLnBrk="1" hangingPunct="1"/>
            <a:r>
              <a:rPr lang="en-US" altLang="en-US" sz="1800" dirty="0"/>
              <a:t>And Martin M. Shenkman, </a:t>
            </a:r>
          </a:p>
          <a:p>
            <a:pPr eaLnBrk="1" hangingPunct="1"/>
            <a:r>
              <a:rPr lang="en-US" altLang="en-US" sz="1400" dirty="0"/>
              <a:t>CPA, PFS, AEP, MBA, JD</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dirty="0"/>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B41A6-8F85-D5FF-756E-AD9F56576C7E}"/>
              </a:ext>
            </a:extLst>
          </p:cNvPr>
          <p:cNvSpPr>
            <a:spLocks noGrp="1"/>
          </p:cNvSpPr>
          <p:nvPr>
            <p:ph type="title"/>
          </p:nvPr>
        </p:nvSpPr>
        <p:spPr/>
        <p:txBody>
          <a:bodyPr/>
          <a:lstStyle/>
          <a:p>
            <a:r>
              <a:rPr lang="en-US" dirty="0"/>
              <a:t>Goals and Purpose of Entity</a:t>
            </a:r>
          </a:p>
        </p:txBody>
      </p:sp>
      <p:sp>
        <p:nvSpPr>
          <p:cNvPr id="3" name="Content Placeholder 2">
            <a:extLst>
              <a:ext uri="{FF2B5EF4-FFF2-40B4-BE49-F238E27FC236}">
                <a16:creationId xmlns:a16="http://schemas.microsoft.com/office/drawing/2014/main" id="{9A98824C-4467-3A65-953A-33F0FEB07F9A}"/>
              </a:ext>
            </a:extLst>
          </p:cNvPr>
          <p:cNvSpPr>
            <a:spLocks noGrp="1"/>
          </p:cNvSpPr>
          <p:nvPr>
            <p:ph idx="1"/>
          </p:nvPr>
        </p:nvSpPr>
        <p:spPr/>
        <p:txBody>
          <a:bodyPr/>
          <a:lstStyle/>
          <a:p>
            <a:r>
              <a:rPr lang="en-US" dirty="0">
                <a:solidFill>
                  <a:schemeClr val="tx2"/>
                </a:solidFill>
              </a:rPr>
              <a:t>What is a fiduciary entity and how does it relate to your planning: LLC, FLP, Trust, etc.</a:t>
            </a:r>
          </a:p>
          <a:p>
            <a:r>
              <a:rPr lang="en-US" dirty="0">
                <a:solidFill>
                  <a:schemeClr val="tx2"/>
                </a:solidFill>
              </a:rPr>
              <a:t>Consider the purpose of the entity:</a:t>
            </a:r>
          </a:p>
          <a:p>
            <a:r>
              <a:rPr lang="en-US" dirty="0">
                <a:solidFill>
                  <a:schemeClr val="tx2"/>
                </a:solidFill>
              </a:rPr>
              <a:t>To provide income or supplemental income?</a:t>
            </a:r>
          </a:p>
          <a:p>
            <a:r>
              <a:rPr lang="en-US" dirty="0">
                <a:solidFill>
                  <a:schemeClr val="tx2"/>
                </a:solidFill>
              </a:rPr>
              <a:t>To provide growth for legacy purposes?</a:t>
            </a:r>
          </a:p>
          <a:p>
            <a:r>
              <a:rPr lang="en-US" dirty="0">
                <a:solidFill>
                  <a:schemeClr val="tx2"/>
                </a:solidFill>
              </a:rPr>
              <a:t>To provide income or growth for charitable purposes</a:t>
            </a:r>
          </a:p>
        </p:txBody>
      </p:sp>
      <p:sp>
        <p:nvSpPr>
          <p:cNvPr id="4" name="Slide Number Placeholder 3">
            <a:extLst>
              <a:ext uri="{FF2B5EF4-FFF2-40B4-BE49-F238E27FC236}">
                <a16:creationId xmlns:a16="http://schemas.microsoft.com/office/drawing/2014/main" id="{2486A0A6-0905-C704-14D6-0A44C419BF57}"/>
              </a:ext>
            </a:extLst>
          </p:cNvPr>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834438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447FA-C9A4-166D-5E7B-EDE110D4125C}"/>
              </a:ext>
            </a:extLst>
          </p:cNvPr>
          <p:cNvSpPr>
            <a:spLocks noGrp="1"/>
          </p:cNvSpPr>
          <p:nvPr>
            <p:ph type="title"/>
          </p:nvPr>
        </p:nvSpPr>
        <p:spPr/>
        <p:txBody>
          <a:bodyPr/>
          <a:lstStyle/>
          <a:p>
            <a:r>
              <a:rPr lang="en-US" dirty="0"/>
              <a:t>Time Horizon</a:t>
            </a:r>
          </a:p>
        </p:txBody>
      </p:sp>
      <p:sp>
        <p:nvSpPr>
          <p:cNvPr id="3" name="Content Placeholder 2">
            <a:extLst>
              <a:ext uri="{FF2B5EF4-FFF2-40B4-BE49-F238E27FC236}">
                <a16:creationId xmlns:a16="http://schemas.microsoft.com/office/drawing/2014/main" id="{B55FF978-3C1D-5C54-A296-BFCF34EB9E47}"/>
              </a:ext>
            </a:extLst>
          </p:cNvPr>
          <p:cNvSpPr>
            <a:spLocks noGrp="1"/>
          </p:cNvSpPr>
          <p:nvPr>
            <p:ph idx="1"/>
          </p:nvPr>
        </p:nvSpPr>
        <p:spPr/>
        <p:txBody>
          <a:bodyPr/>
          <a:lstStyle/>
          <a:p>
            <a:r>
              <a:rPr lang="en-US" dirty="0">
                <a:solidFill>
                  <a:schemeClr val="tx2"/>
                </a:solidFill>
              </a:rPr>
              <a:t>Consider the time horizon</a:t>
            </a:r>
          </a:p>
          <a:p>
            <a:r>
              <a:rPr lang="en-US" dirty="0">
                <a:solidFill>
                  <a:schemeClr val="tx2"/>
                </a:solidFill>
              </a:rPr>
              <a:t>Will income be distributed continuously or periodically (discretion)?</a:t>
            </a:r>
          </a:p>
          <a:p>
            <a:r>
              <a:rPr lang="en-US" dirty="0">
                <a:solidFill>
                  <a:schemeClr val="tx2"/>
                </a:solidFill>
              </a:rPr>
              <a:t>How long must the income stream last?</a:t>
            </a:r>
          </a:p>
          <a:p>
            <a:r>
              <a:rPr lang="en-US" dirty="0">
                <a:solidFill>
                  <a:schemeClr val="tx2"/>
                </a:solidFill>
              </a:rPr>
              <a:t>Is the income (distributions) driven by a 5x5 power or other annuity provisions?</a:t>
            </a:r>
          </a:p>
          <a:p>
            <a:r>
              <a:rPr lang="en-US" dirty="0">
                <a:solidFill>
                  <a:schemeClr val="tx2"/>
                </a:solidFill>
              </a:rPr>
              <a:t>Are funds intended to be distributed to a remainder beneficiary?  If so, when?</a:t>
            </a:r>
          </a:p>
          <a:p>
            <a:endParaRPr lang="en-US" dirty="0">
              <a:solidFill>
                <a:schemeClr val="tx2"/>
              </a:solidFill>
            </a:endParaRPr>
          </a:p>
        </p:txBody>
      </p:sp>
      <p:sp>
        <p:nvSpPr>
          <p:cNvPr id="4" name="Slide Number Placeholder 3">
            <a:extLst>
              <a:ext uri="{FF2B5EF4-FFF2-40B4-BE49-F238E27FC236}">
                <a16:creationId xmlns:a16="http://schemas.microsoft.com/office/drawing/2014/main" id="{B6F379E4-E0B5-67D1-6E0B-59BB61D8A16F}"/>
              </a:ext>
            </a:extLst>
          </p:cNvPr>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1865246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E2198-83EB-3AA2-F439-EB435BB458A3}"/>
              </a:ext>
            </a:extLst>
          </p:cNvPr>
          <p:cNvSpPr>
            <a:spLocks noGrp="1"/>
          </p:cNvSpPr>
          <p:nvPr>
            <p:ph type="title"/>
          </p:nvPr>
        </p:nvSpPr>
        <p:spPr/>
        <p:txBody>
          <a:bodyPr/>
          <a:lstStyle/>
          <a:p>
            <a:r>
              <a:rPr lang="en-US" dirty="0"/>
              <a:t>Behavioral and Human Aspects</a:t>
            </a:r>
          </a:p>
        </p:txBody>
      </p:sp>
      <p:sp>
        <p:nvSpPr>
          <p:cNvPr id="3" name="Content Placeholder 2">
            <a:extLst>
              <a:ext uri="{FF2B5EF4-FFF2-40B4-BE49-F238E27FC236}">
                <a16:creationId xmlns:a16="http://schemas.microsoft.com/office/drawing/2014/main" id="{3D576A76-0763-F044-91EA-1C10EFB12994}"/>
              </a:ext>
            </a:extLst>
          </p:cNvPr>
          <p:cNvSpPr>
            <a:spLocks noGrp="1"/>
          </p:cNvSpPr>
          <p:nvPr>
            <p:ph idx="1"/>
          </p:nvPr>
        </p:nvSpPr>
        <p:spPr/>
        <p:txBody>
          <a:bodyPr/>
          <a:lstStyle/>
          <a:p>
            <a:r>
              <a:rPr lang="en-US" sz="1800" dirty="0">
                <a:solidFill>
                  <a:schemeClr val="tx2"/>
                </a:solidFill>
              </a:rPr>
              <a:t>Consider behavioral and human aspects (if any)</a:t>
            </a:r>
          </a:p>
          <a:p>
            <a:r>
              <a:rPr lang="en-US" sz="1800" dirty="0">
                <a:solidFill>
                  <a:schemeClr val="tx2"/>
                </a:solidFill>
              </a:rPr>
              <a:t>Current beneficiary vs remaindermen (current bene’s typically want maximum income; remaindermen typically want maximum growth)</a:t>
            </a:r>
          </a:p>
          <a:p>
            <a:r>
              <a:rPr lang="en-US" sz="1800" dirty="0">
                <a:solidFill>
                  <a:schemeClr val="tx2"/>
                </a:solidFill>
              </a:rPr>
              <a:t>Is either beneficiary overly risk averse?  Or overly greedy?</a:t>
            </a:r>
          </a:p>
          <a:p>
            <a:r>
              <a:rPr lang="en-US" sz="1800" dirty="0">
                <a:solidFill>
                  <a:schemeClr val="tx2"/>
                </a:solidFill>
              </a:rPr>
              <a:t>Can even happen with Boards / Investment committees overseeing NFP assets—a board member may want to invest in PE/VC/HFs…see “B” and ”C” above; a board member may want too many bonds/cash…see “B” and “C” above.</a:t>
            </a:r>
          </a:p>
          <a:p>
            <a:endParaRPr lang="en-US" sz="1800" dirty="0">
              <a:solidFill>
                <a:schemeClr val="tx2"/>
              </a:solidFill>
            </a:endParaRPr>
          </a:p>
        </p:txBody>
      </p:sp>
      <p:sp>
        <p:nvSpPr>
          <p:cNvPr id="4" name="Slide Number Placeholder 3">
            <a:extLst>
              <a:ext uri="{FF2B5EF4-FFF2-40B4-BE49-F238E27FC236}">
                <a16:creationId xmlns:a16="http://schemas.microsoft.com/office/drawing/2014/main" id="{DB02ADD3-D459-275A-98C6-7591C2B1DD9A}"/>
              </a:ext>
            </a:extLst>
          </p:cNvPr>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299156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79360-7216-57C3-2D94-DC57EC7F39E1}"/>
              </a:ext>
            </a:extLst>
          </p:cNvPr>
          <p:cNvSpPr>
            <a:spLocks noGrp="1"/>
          </p:cNvSpPr>
          <p:nvPr>
            <p:ph type="title"/>
          </p:nvPr>
        </p:nvSpPr>
        <p:spPr/>
        <p:txBody>
          <a:bodyPr/>
          <a:lstStyle/>
          <a:p>
            <a:r>
              <a:rPr lang="en-US" dirty="0">
                <a:solidFill>
                  <a:schemeClr val="tx2"/>
                </a:solidFill>
              </a:rPr>
              <a:t>M</a:t>
            </a:r>
            <a:r>
              <a:rPr lang="en-US" sz="3600" dirty="0">
                <a:solidFill>
                  <a:schemeClr val="tx2"/>
                </a:solidFill>
              </a:rPr>
              <a:t>onitor and retest</a:t>
            </a:r>
            <a:endParaRPr lang="en-US" dirty="0"/>
          </a:p>
        </p:txBody>
      </p:sp>
      <p:sp>
        <p:nvSpPr>
          <p:cNvPr id="3" name="Content Placeholder 2">
            <a:extLst>
              <a:ext uri="{FF2B5EF4-FFF2-40B4-BE49-F238E27FC236}">
                <a16:creationId xmlns:a16="http://schemas.microsoft.com/office/drawing/2014/main" id="{34C2018D-4916-4969-6F79-FAFF67368102}"/>
              </a:ext>
            </a:extLst>
          </p:cNvPr>
          <p:cNvSpPr>
            <a:spLocks noGrp="1"/>
          </p:cNvSpPr>
          <p:nvPr>
            <p:ph idx="1"/>
          </p:nvPr>
        </p:nvSpPr>
        <p:spPr/>
        <p:txBody>
          <a:bodyPr/>
          <a:lstStyle/>
          <a:p>
            <a:r>
              <a:rPr lang="en-US" sz="1600" dirty="0">
                <a:solidFill>
                  <a:schemeClr val="tx2"/>
                </a:solidFill>
              </a:rPr>
              <a:t>Work with trustees and attorney to monitor needs of beneficiary, provisions of entity—does purpose change as beneficiaries pass away or otherwise stop receiving distributions?</a:t>
            </a:r>
          </a:p>
          <a:p>
            <a:r>
              <a:rPr lang="en-US" sz="1600" dirty="0">
                <a:solidFill>
                  <a:schemeClr val="tx2"/>
                </a:solidFill>
              </a:rPr>
              <a:t>Monitor underlying investments and asset classes</a:t>
            </a:r>
          </a:p>
          <a:p>
            <a:r>
              <a:rPr lang="en-US" sz="1600" dirty="0">
                <a:solidFill>
                  <a:schemeClr val="tx2"/>
                </a:solidFill>
              </a:rPr>
              <a:t>Bonds in early 80s might have worked for the next 10 years; bonds have not been a significant source of income for the last 10+ years</a:t>
            </a:r>
          </a:p>
          <a:p>
            <a:r>
              <a:rPr lang="en-US" sz="1600" dirty="0">
                <a:solidFill>
                  <a:schemeClr val="tx2"/>
                </a:solidFill>
              </a:rPr>
              <a:t>Are assets maintaining liquidity for distribution purposes?  Can new assets be considered and still meet purposes and provisions?</a:t>
            </a:r>
          </a:p>
          <a:p>
            <a:r>
              <a:rPr lang="en-US" sz="1600" dirty="0">
                <a:solidFill>
                  <a:schemeClr val="tx2"/>
                </a:solidFill>
              </a:rPr>
              <a:t>Just because entity assets are meant for legacy purposes doesn’t necessary dictate a “set it and forget it” allocation</a:t>
            </a:r>
          </a:p>
          <a:p>
            <a:r>
              <a:rPr lang="en-US" sz="1600" dirty="0">
                <a:solidFill>
                  <a:schemeClr val="tx2"/>
                </a:solidFill>
              </a:rPr>
              <a:t>Finally: investors should monitor their advisors and investment managers</a:t>
            </a:r>
          </a:p>
          <a:p>
            <a:r>
              <a:rPr lang="en-US" sz="1600" dirty="0">
                <a:solidFill>
                  <a:schemeClr val="tx2"/>
                </a:solidFill>
              </a:rPr>
              <a:t>Has my advisor / portfolio manager fallen prey to heuristics of behavioral finance?  Fear?  FOMO?  Greed / chasing returns?</a:t>
            </a:r>
          </a:p>
          <a:p>
            <a:endParaRPr lang="en-US" sz="1600" dirty="0"/>
          </a:p>
        </p:txBody>
      </p:sp>
      <p:sp>
        <p:nvSpPr>
          <p:cNvPr id="4" name="Slide Number Placeholder 3">
            <a:extLst>
              <a:ext uri="{FF2B5EF4-FFF2-40B4-BE49-F238E27FC236}">
                <a16:creationId xmlns:a16="http://schemas.microsoft.com/office/drawing/2014/main" id="{9B7FD4A5-6CB7-5776-2144-3C5B6C65BD61}"/>
              </a:ext>
            </a:extLst>
          </p:cNvPr>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521027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0D9B0-6FF3-D27F-3A91-51D5C7E1CE47}"/>
              </a:ext>
            </a:extLst>
          </p:cNvPr>
          <p:cNvSpPr>
            <a:spLocks noGrp="1"/>
          </p:cNvSpPr>
          <p:nvPr>
            <p:ph type="title"/>
          </p:nvPr>
        </p:nvSpPr>
        <p:spPr/>
        <p:txBody>
          <a:bodyPr/>
          <a:lstStyle/>
          <a:p>
            <a:r>
              <a:rPr lang="en-US" dirty="0"/>
              <a:t>Active or Passive</a:t>
            </a:r>
          </a:p>
        </p:txBody>
      </p:sp>
      <p:sp>
        <p:nvSpPr>
          <p:cNvPr id="3" name="Content Placeholder 2">
            <a:extLst>
              <a:ext uri="{FF2B5EF4-FFF2-40B4-BE49-F238E27FC236}">
                <a16:creationId xmlns:a16="http://schemas.microsoft.com/office/drawing/2014/main" id="{B10181B3-435E-A0B2-78F2-3AAE5A4493CC}"/>
              </a:ext>
            </a:extLst>
          </p:cNvPr>
          <p:cNvSpPr>
            <a:spLocks noGrp="1"/>
          </p:cNvSpPr>
          <p:nvPr>
            <p:ph idx="1"/>
          </p:nvPr>
        </p:nvSpPr>
        <p:spPr/>
        <p:txBody>
          <a:bodyPr/>
          <a:lstStyle/>
          <a:p>
            <a:r>
              <a:rPr lang="en-US" sz="2800" dirty="0">
                <a:solidFill>
                  <a:schemeClr val="tx2"/>
                </a:solidFill>
              </a:rPr>
              <a:t>Am I actively or passively invested?</a:t>
            </a:r>
          </a:p>
          <a:p>
            <a:r>
              <a:rPr lang="en-US" sz="2800" dirty="0">
                <a:solidFill>
                  <a:schemeClr val="tx2"/>
                </a:solidFill>
              </a:rPr>
              <a:t>If active: what are the long-term investment return expectations?  Are we on target?</a:t>
            </a:r>
          </a:p>
          <a:p>
            <a:r>
              <a:rPr lang="en-US" sz="2800" dirty="0">
                <a:solidFill>
                  <a:schemeClr val="tx2"/>
                </a:solidFill>
              </a:rPr>
              <a:t>If passive: why am I passively invested?  To seek exposure and market returns?  Beware of “expensive beta:” owning dozens of asset and sub-asset classes only to appear to reduce risk…”what’s the fee for if I’m just getting market returns?”</a:t>
            </a:r>
          </a:p>
          <a:p>
            <a:endParaRPr lang="en-US" dirty="0"/>
          </a:p>
        </p:txBody>
      </p:sp>
      <p:sp>
        <p:nvSpPr>
          <p:cNvPr id="4" name="Slide Number Placeholder 3">
            <a:extLst>
              <a:ext uri="{FF2B5EF4-FFF2-40B4-BE49-F238E27FC236}">
                <a16:creationId xmlns:a16="http://schemas.microsoft.com/office/drawing/2014/main" id="{7C41E702-62A8-2792-DA86-18FA269DCE93}"/>
              </a:ext>
            </a:extLst>
          </p:cNvPr>
          <p:cNvSpPr>
            <a:spLocks noGrp="1"/>
          </p:cNvSpPr>
          <p:nvPr>
            <p:ph type="sldNum" sz="quarter" idx="12"/>
          </p:nvPr>
        </p:nvSpPr>
        <p:spPr/>
        <p:txBody>
          <a:bodyPr/>
          <a:lstStyle/>
          <a:p>
            <a:pPr>
              <a:defRPr/>
            </a:pPr>
            <a:fld id="{5BDBC964-145E-46F2-873C-964447E6BE34}" type="slidenum">
              <a:rPr lang="en-US" altLang="en-US" smtClean="0"/>
              <a:pPr>
                <a:defRPr/>
              </a:pPr>
              <a:t>7</a:t>
            </a:fld>
            <a:endParaRPr lang="en-US" altLang="en-US" dirty="0"/>
          </a:p>
        </p:txBody>
      </p:sp>
    </p:spTree>
    <p:extLst>
      <p:ext uri="{BB962C8B-B14F-4D97-AF65-F5344CB8AC3E}">
        <p14:creationId xmlns:p14="http://schemas.microsoft.com/office/powerpoint/2010/main" val="2027414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Jonathan Justice </a:t>
            </a:r>
            <a:r>
              <a:rPr lang="en-US" dirty="0">
                <a:solidFill>
                  <a:schemeClr val="tx2"/>
                </a:solidFill>
                <a:hlinkClick r:id="rId2"/>
              </a:rPr>
              <a:t>jjustice@chiltontrust.com</a:t>
            </a:r>
            <a:r>
              <a:rPr lang="en-US" dirty="0">
                <a:solidFill>
                  <a:schemeClr val="tx2"/>
                </a:solidFill>
              </a:rPr>
              <a:t> </a:t>
            </a:r>
          </a:p>
          <a:p>
            <a:r>
              <a:rPr lang="en-US" dirty="0">
                <a:solidFill>
                  <a:schemeClr val="tx2"/>
                </a:solidFill>
              </a:rPr>
              <a:t>Martin M. Shenkman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8</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225</TotalTime>
  <Words>617</Words>
  <Application>Microsoft Office PowerPoint</Application>
  <PresentationFormat>On-screen Show (4:3)</PresentationFormat>
  <Paragraphs>47</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Times New Roman</vt:lpstr>
      <vt:lpstr>Wingdings</vt:lpstr>
      <vt:lpstr>Capsules</vt:lpstr>
      <vt:lpstr>Portfolio Construction for Planning Entities</vt:lpstr>
      <vt:lpstr>General Disclaimer</vt:lpstr>
      <vt:lpstr>Goals and Purpose of Entity</vt:lpstr>
      <vt:lpstr>Time Horizon</vt:lpstr>
      <vt:lpstr>Behavioral and Human Aspects</vt:lpstr>
      <vt:lpstr>Monitor and retest</vt:lpstr>
      <vt:lpstr>Active or Passive</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25</cp:revision>
  <cp:lastPrinted>2017-05-11T15:12:18Z</cp:lastPrinted>
  <dcterms:created xsi:type="dcterms:W3CDTF">2012-02-15T14:56:32Z</dcterms:created>
  <dcterms:modified xsi:type="dcterms:W3CDTF">2022-07-13T13:34:58Z</dcterms:modified>
</cp:coreProperties>
</file>