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
  </p:notesMasterIdLst>
  <p:sldIdLst>
    <p:sldId id="265" r:id="rId2"/>
    <p:sldId id="257" r:id="rId3"/>
    <p:sldId id="258" r:id="rId4"/>
    <p:sldId id="261" r:id="rId5"/>
    <p:sldId id="266" r:id="rId6"/>
    <p:sldId id="264" r:id="rId7"/>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9/6/2022</a:t>
            </a:fld>
            <a:endParaRPr lang="en-US"/>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a:p>
        </p:txBody>
      </p:sp>
    </p:spTree>
    <p:extLst>
      <p:ext uri="{BB962C8B-B14F-4D97-AF65-F5344CB8AC3E}">
        <p14:creationId xmlns:p14="http://schemas.microsoft.com/office/powerpoint/2010/main" val="73263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a:p>
        </p:txBody>
      </p:sp>
    </p:spTree>
    <p:extLst>
      <p:ext uri="{BB962C8B-B14F-4D97-AF65-F5344CB8AC3E}">
        <p14:creationId xmlns:p14="http://schemas.microsoft.com/office/powerpoint/2010/main" val="283407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shenkman@shenkmanlaw.com" TargetMode="External"/><Relationship Id="rId2" Type="http://schemas.openxmlformats.org/officeDocument/2006/relationships/hyperlink" Target="mailto:wsinger@singerfedun.com" TargetMode="Externa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sz="5400" dirty="0">
                <a:solidFill>
                  <a:schemeClr val="tx2"/>
                </a:solidFill>
              </a:rPr>
              <a:t>Who is a Parent (Legally!)</a:t>
            </a:r>
            <a:endParaRPr lang="en-US" altLang="en-US" sz="5400" dirty="0"/>
          </a:p>
        </p:txBody>
      </p:sp>
      <p:sp>
        <p:nvSpPr>
          <p:cNvPr id="3075" name="Rectangle 3"/>
          <p:cNvSpPr>
            <a:spLocks noGrp="1" noChangeArrowheads="1"/>
          </p:cNvSpPr>
          <p:nvPr>
            <p:ph type="subTitle" idx="1"/>
          </p:nvPr>
        </p:nvSpPr>
        <p:spPr/>
        <p:txBody>
          <a:bodyPr/>
          <a:lstStyle/>
          <a:p>
            <a:pPr eaLnBrk="1" hangingPunct="1"/>
            <a:endParaRPr lang="en-US" altLang="en-US" sz="1600" dirty="0"/>
          </a:p>
          <a:p>
            <a:pPr eaLnBrk="1" hangingPunct="1"/>
            <a:r>
              <a:rPr lang="en-US" altLang="en-US" sz="1600" dirty="0"/>
              <a:t>By: </a:t>
            </a:r>
            <a:r>
              <a:rPr lang="en-US" sz="1600" dirty="0">
                <a:solidFill>
                  <a:schemeClr val="tx2"/>
                </a:solidFill>
              </a:rPr>
              <a:t>Bill Singer, Esq. and </a:t>
            </a:r>
            <a:r>
              <a:rPr lang="en-US" altLang="en-US" sz="1600" dirty="0"/>
              <a:t>Martin M. Shenkman, Esq.</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0398" y="5715000"/>
            <a:ext cx="1292432" cy="495605"/>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720" y="5715000"/>
            <a:ext cx="1596966" cy="483108"/>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0" y="5339958"/>
            <a:ext cx="1886527" cy="1220694"/>
          </a:xfrm>
          <a:prstGeom prst="rect">
            <a:avLst/>
          </a:prstGeom>
        </p:spPr>
      </p:pic>
      <p:sp>
        <p:nvSpPr>
          <p:cNvPr id="5" name="Slide Number Placeholder 4"/>
          <p:cNvSpPr>
            <a:spLocks noGrp="1"/>
          </p:cNvSpPr>
          <p:nvPr>
            <p:ph type="sldNum" sz="quarter" idx="12"/>
          </p:nvPr>
        </p:nvSpPr>
        <p:spPr/>
        <p:txBody>
          <a:bodyPr/>
          <a:lstStyle/>
          <a:p>
            <a:pPr>
              <a:defRPr/>
            </a:pPr>
            <a:fld id="{DF512CA7-9ABB-4E7F-87A3-5B30D1E5FAEE}" type="slidenum">
              <a:rPr lang="en-US" altLang="en-US" smtClean="0"/>
              <a:pPr>
                <a:defRPr/>
              </a:pPr>
              <a:t>1</a:t>
            </a:fld>
            <a:endParaRPr lang="en-US" altLang="en-US"/>
          </a:p>
        </p:txBody>
      </p:sp>
    </p:spTree>
    <p:extLst>
      <p:ext uri="{BB962C8B-B14F-4D97-AF65-F5344CB8AC3E}">
        <p14:creationId xmlns:p14="http://schemas.microsoft.com/office/powerpoint/2010/main" val="1029809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a:t>
            </a:r>
            <a:r>
              <a:rPr lang="en-US" altLang="en-US" sz="2000">
                <a:solidFill>
                  <a:schemeClr val="tx2"/>
                </a:solidFill>
              </a:rPr>
              <a:t>, PowerPoint </a:t>
            </a:r>
            <a:r>
              <a:rPr lang="en-US" altLang="en-US" sz="2000" dirty="0">
                <a:solidFill>
                  <a:schemeClr val="tx2"/>
                </a:solidFill>
              </a:rPr>
              <a:t>or other materials be considered to be, or </a:t>
            </a:r>
            <a:r>
              <a:rPr lang="en-US" altLang="en-US" sz="2000">
                <a:solidFill>
                  <a:schemeClr val="tx2"/>
                </a:solidFill>
              </a:rPr>
              <a:t>used as, </a:t>
            </a:r>
            <a:r>
              <a:rPr lang="en-US" altLang="en-US" sz="2000" dirty="0">
                <a:solidFill>
                  <a:schemeClr val="tx2"/>
                </a:solidFill>
              </a:rPr>
              <a:t>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a:defRPr/>
            </a:pPr>
            <a:fld id="{5BDBC964-145E-46F2-873C-964447E6BE34}" type="slidenum">
              <a:rPr lang="en-US" altLang="en-US" smtClean="0"/>
              <a:pPr>
                <a:defRPr/>
              </a:pPr>
              <a:t>2</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it important if you are characterized legally as parent?</a:t>
            </a:r>
          </a:p>
        </p:txBody>
      </p:sp>
      <p:sp>
        <p:nvSpPr>
          <p:cNvPr id="3" name="Content Placeholder 2"/>
          <p:cNvSpPr>
            <a:spLocks noGrp="1"/>
          </p:cNvSpPr>
          <p:nvPr>
            <p:ph idx="1"/>
          </p:nvPr>
        </p:nvSpPr>
        <p:spPr/>
        <p:txBody>
          <a:bodyPr/>
          <a:lstStyle/>
          <a:p>
            <a:r>
              <a:rPr lang="en-US" sz="2400" dirty="0">
                <a:solidFill>
                  <a:schemeClr val="tx2"/>
                </a:solidFill>
              </a:rPr>
              <a:t>There are many uses of assisted reproductive technology (ART) and there are many issues and that is compounded by the fact that state laws different significantly.</a:t>
            </a:r>
          </a:p>
          <a:p>
            <a:r>
              <a:rPr lang="en-US" sz="2400" dirty="0">
                <a:solidFill>
                  <a:schemeClr val="tx2"/>
                </a:solidFill>
              </a:rPr>
              <a:t>Being a legal parent can have important consequences as to whether you can qualify for government benefits like Social Security if disabled and you apply for yourself and your children then you find out under the Social Security rules that you may not legal be a parent. </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a:p>
        </p:txBody>
      </p:sp>
    </p:spTree>
    <p:extLst>
      <p:ext uri="{BB962C8B-B14F-4D97-AF65-F5344CB8AC3E}">
        <p14:creationId xmlns:p14="http://schemas.microsoft.com/office/powerpoint/2010/main" val="31700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it important if you are characterized legally as parent</a:t>
            </a:r>
          </a:p>
        </p:txBody>
      </p:sp>
      <p:sp>
        <p:nvSpPr>
          <p:cNvPr id="3" name="Content Placeholder 2"/>
          <p:cNvSpPr>
            <a:spLocks noGrp="1"/>
          </p:cNvSpPr>
          <p:nvPr>
            <p:ph idx="1"/>
          </p:nvPr>
        </p:nvSpPr>
        <p:spPr>
          <a:xfrm>
            <a:off x="776748" y="2411054"/>
            <a:ext cx="7693025" cy="3724275"/>
          </a:xfrm>
        </p:spPr>
        <p:txBody>
          <a:bodyPr/>
          <a:lstStyle/>
          <a:p>
            <a:r>
              <a:rPr lang="en-US" sz="2400" dirty="0">
                <a:solidFill>
                  <a:schemeClr val="tx2"/>
                </a:solidFill>
              </a:rPr>
              <a:t>Intestacy can be another issue. If you die without a will your estate passes under state law to the closest relatives as specified under state law. If you think you are a parent, you might assume assets will pass to your “child.” But if you are not in the eyes of the law legally that “child’s” parent they may be disinherited.</a:t>
            </a:r>
          </a:p>
          <a:p>
            <a:r>
              <a:rPr lang="en-US" sz="2400" dirty="0">
                <a:solidFill>
                  <a:schemeClr val="tx2"/>
                </a:solidFill>
              </a:rPr>
              <a:t>Inheritance tax which are imposed in some states. These states may have an exemption for bequests to children but if you are not legally the </a:t>
            </a:r>
            <a:r>
              <a:rPr lang="en-US" sz="2400" dirty="0" err="1">
                <a:solidFill>
                  <a:schemeClr val="tx2"/>
                </a:solidFill>
              </a:rPr>
              <a:t>paren’t</a:t>
            </a:r>
            <a:r>
              <a:rPr lang="en-US" sz="2400" dirty="0">
                <a:solidFill>
                  <a:schemeClr val="tx2"/>
                </a:solidFill>
              </a:rPr>
              <a:t> your “child” may pay a costly inheritance tax.</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a:p>
        </p:txBody>
      </p:sp>
    </p:spTree>
    <p:extLst>
      <p:ext uri="{BB962C8B-B14F-4D97-AF65-F5344CB8AC3E}">
        <p14:creationId xmlns:p14="http://schemas.microsoft.com/office/powerpoint/2010/main" val="83402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DE9A1-B260-189E-737E-6B8B21941656}"/>
              </a:ext>
            </a:extLst>
          </p:cNvPr>
          <p:cNvSpPr>
            <a:spLocks noGrp="1"/>
          </p:cNvSpPr>
          <p:nvPr>
            <p:ph type="title"/>
          </p:nvPr>
        </p:nvSpPr>
        <p:spPr/>
        <p:txBody>
          <a:bodyPr/>
          <a:lstStyle/>
          <a:p>
            <a:r>
              <a:rPr lang="en-US" sz="3200" dirty="0"/>
              <a:t>Why are people mistaken as to whether they are legally the parent?</a:t>
            </a:r>
          </a:p>
        </p:txBody>
      </p:sp>
      <p:sp>
        <p:nvSpPr>
          <p:cNvPr id="3" name="Content Placeholder 2">
            <a:extLst>
              <a:ext uri="{FF2B5EF4-FFF2-40B4-BE49-F238E27FC236}">
                <a16:creationId xmlns:a16="http://schemas.microsoft.com/office/drawing/2014/main" id="{A2B35E1F-25C6-96F1-1B59-F994AF70248E}"/>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B2CBECB6-C8B4-3397-1DD1-FB85C462A2DF}"/>
              </a:ext>
            </a:extLst>
          </p:cNvPr>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a:p>
        </p:txBody>
      </p:sp>
    </p:spTree>
    <p:extLst>
      <p:ext uri="{BB962C8B-B14F-4D97-AF65-F5344CB8AC3E}">
        <p14:creationId xmlns:p14="http://schemas.microsoft.com/office/powerpoint/2010/main" val="3769008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en-US" dirty="0">
                <a:solidFill>
                  <a:schemeClr val="tx2"/>
                </a:solidFill>
              </a:rPr>
              <a:t>Bill Singer, Esq. </a:t>
            </a:r>
            <a:r>
              <a:rPr lang="en-US" dirty="0">
                <a:solidFill>
                  <a:schemeClr val="tx2"/>
                </a:solidFill>
                <a:hlinkClick r:id="rId2"/>
              </a:rPr>
              <a:t>wsinger@singerfedun.com</a:t>
            </a:r>
            <a:r>
              <a:rPr lang="en-US" dirty="0">
                <a:solidFill>
                  <a:schemeClr val="tx2"/>
                </a:solidFill>
              </a:rPr>
              <a:t> </a:t>
            </a:r>
          </a:p>
          <a:p>
            <a:r>
              <a:rPr lang="en-US" dirty="0">
                <a:solidFill>
                  <a:schemeClr val="tx2"/>
                </a:solidFill>
              </a:rPr>
              <a:t>Martin M. Shenkman, Esq. </a:t>
            </a:r>
            <a:r>
              <a:rPr lang="en-US" dirty="0">
                <a:solidFill>
                  <a:schemeClr val="tx2"/>
                </a:solidFill>
                <a:hlinkClick r:id="rId3"/>
              </a:rPr>
              <a:t>shenkman@shenkmanlaw.com</a:t>
            </a:r>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6</a:t>
            </a:fld>
            <a:endParaRPr lang="en-US" altLang="en-US"/>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216</TotalTime>
  <Words>411</Words>
  <Application>Microsoft Office PowerPoint</Application>
  <PresentationFormat>On-screen Show (4:3)</PresentationFormat>
  <Paragraphs>21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 New Roman</vt:lpstr>
      <vt:lpstr>Wingdings</vt:lpstr>
      <vt:lpstr>Capsules</vt:lpstr>
      <vt:lpstr>Who is a Parent (Legally!)</vt:lpstr>
      <vt:lpstr>General Disclaimer</vt:lpstr>
      <vt:lpstr>Why is it important if you are characterized legally as parent?</vt:lpstr>
      <vt:lpstr>Why is it important if you are characterized legally as parent</vt:lpstr>
      <vt:lpstr>Why are people mistaken as to whether they are legally the parent?</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26</cp:revision>
  <cp:lastPrinted>2017-05-11T15:12:18Z</cp:lastPrinted>
  <dcterms:created xsi:type="dcterms:W3CDTF">2012-02-15T14:56:32Z</dcterms:created>
  <dcterms:modified xsi:type="dcterms:W3CDTF">2022-09-06T15:13:43Z</dcterms:modified>
</cp:coreProperties>
</file>