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73" r:id="rId2"/>
  </p:sldMasterIdLst>
  <p:notesMasterIdLst>
    <p:notesMasterId r:id="rId9"/>
  </p:notesMasterIdLst>
  <p:sldIdLst>
    <p:sldId id="256" r:id="rId3"/>
    <p:sldId id="257" r:id="rId4"/>
    <p:sldId id="258" r:id="rId5"/>
    <p:sldId id="261" r:id="rId6"/>
    <p:sldId id="265" r:id="rId7"/>
    <p:sldId id="264" r:id="rId8"/>
  </p:sldIdLst>
  <p:sldSz cx="9144000" cy="6858000" type="screen4x3"/>
  <p:notesSz cx="6881813"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1" autoAdjust="0"/>
    <p:restoredTop sz="94660"/>
  </p:normalViewPr>
  <p:slideViewPr>
    <p:cSldViewPr>
      <p:cViewPr varScale="1">
        <p:scale>
          <a:sx n="78" d="100"/>
          <a:sy n="78" d="100"/>
        </p:scale>
        <p:origin x="160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198BD44A-70D5-4A33-AA0E-63EED56966D0}" type="datetimeFigureOut">
              <a:rPr lang="en-US" smtClean="0"/>
              <a:t>8/31/2022</a:t>
            </a:fld>
            <a:endParaRPr lang="en-US" dirty="0"/>
          </a:p>
        </p:txBody>
      </p:sp>
      <p:sp>
        <p:nvSpPr>
          <p:cNvPr id="4" name="Slide Image Placeholder 3"/>
          <p:cNvSpPr>
            <a:spLocks noGrp="1" noRot="1" noChangeAspect="1"/>
          </p:cNvSpPr>
          <p:nvPr>
            <p:ph type="sldImg" idx="2"/>
          </p:nvPr>
        </p:nvSpPr>
        <p:spPr>
          <a:xfrm>
            <a:off x="1350963" y="1162050"/>
            <a:ext cx="4179887" cy="313690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DC0E781A-68C4-4EF7-8930-C08217C6D449}" type="slidenum">
              <a:rPr lang="en-US" smtClean="0"/>
              <a:t>‹#›</a:t>
            </a:fld>
            <a:endParaRPr lang="en-US" dirty="0"/>
          </a:p>
        </p:txBody>
      </p:sp>
    </p:spTree>
    <p:extLst>
      <p:ext uri="{BB962C8B-B14F-4D97-AF65-F5344CB8AC3E}">
        <p14:creationId xmlns:p14="http://schemas.microsoft.com/office/powerpoint/2010/main" val="3138021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dirty="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dirty="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grpSp>
      <p:sp>
        <p:nvSpPr>
          <p:cNvPr id="5128"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pPr lvl="0"/>
            <a:r>
              <a:rPr lang="en-US" altLang="en-US" noProof="0"/>
              <a:t>Click to edit Master subtitle style</a:t>
            </a:r>
          </a:p>
        </p:txBody>
      </p:sp>
      <p:sp>
        <p:nvSpPr>
          <p:cNvPr id="513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US" altLang="en-US" noProof="0"/>
              <a:t>Click to edit Master title style</a:t>
            </a:r>
          </a:p>
        </p:txBody>
      </p:sp>
      <p:sp>
        <p:nvSpPr>
          <p:cNvPr id="10" name="Rectangle 9"/>
          <p:cNvSpPr>
            <a:spLocks noGrp="1" noChangeArrowheads="1"/>
          </p:cNvSpPr>
          <p:nvPr>
            <p:ph type="dt" sz="quarter" idx="10"/>
          </p:nvPr>
        </p:nvSpPr>
        <p:spPr/>
        <p:txBody>
          <a:bodyPr/>
          <a:lstStyle>
            <a:lvl1pPr>
              <a:defRPr smtClean="0">
                <a:solidFill>
                  <a:schemeClr val="bg1"/>
                </a:solidFill>
              </a:defRPr>
            </a:lvl1pPr>
          </a:lstStyle>
          <a:p>
            <a:pPr>
              <a:defRPr/>
            </a:pPr>
            <a:endParaRPr lang="en-US" altLang="en-US" dirty="0"/>
          </a:p>
        </p:txBody>
      </p:sp>
      <p:sp>
        <p:nvSpPr>
          <p:cNvPr id="11" name="Rectangle 10"/>
          <p:cNvSpPr>
            <a:spLocks noGrp="1" noChangeArrowheads="1"/>
          </p:cNvSpPr>
          <p:nvPr>
            <p:ph type="ftr" sz="quarter" idx="11"/>
          </p:nvPr>
        </p:nvSpPr>
        <p:spPr/>
        <p:txBody>
          <a:bodyPr/>
          <a:lstStyle>
            <a:lvl1pPr algn="r">
              <a:defRPr smtClean="0"/>
            </a:lvl1pPr>
          </a:lstStyle>
          <a:p>
            <a:pPr>
              <a:defRPr/>
            </a:pPr>
            <a:endParaRPr lang="en-US" altLang="en-US" dirty="0"/>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smtClean="0"/>
            </a:lvl1pPr>
          </a:lstStyle>
          <a:p>
            <a:pPr>
              <a:defRPr/>
            </a:pPr>
            <a:fld id="{DF512CA7-9ABB-4E7F-87A3-5B30D1E5FAEE}" type="slidenum">
              <a:rPr lang="en-US" altLang="en-US"/>
              <a:pPr>
                <a:defRPr/>
              </a:pPr>
              <a:t>‹#›</a:t>
            </a:fld>
            <a:endParaRPr lang="en-US" altLang="en-US" dirty="0"/>
          </a:p>
        </p:txBody>
      </p:sp>
    </p:spTree>
    <p:extLst>
      <p:ext uri="{BB962C8B-B14F-4D97-AF65-F5344CB8AC3E}">
        <p14:creationId xmlns:p14="http://schemas.microsoft.com/office/powerpoint/2010/main" val="3089497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B66BBF3C-D27A-44AA-8ED8-75673B0E0CF8}" type="slidenum">
              <a:rPr lang="en-US" altLang="en-US"/>
              <a:pPr>
                <a:defRPr/>
              </a:pPr>
              <a:t>‹#›</a:t>
            </a:fld>
            <a:endParaRPr lang="en-US" altLang="en-US" dirty="0"/>
          </a:p>
        </p:txBody>
      </p:sp>
    </p:spTree>
    <p:extLst>
      <p:ext uri="{BB962C8B-B14F-4D97-AF65-F5344CB8AC3E}">
        <p14:creationId xmlns:p14="http://schemas.microsoft.com/office/powerpoint/2010/main" val="2700794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A17C38C1-0FA9-4D1A-9058-52868ABB9536}" type="slidenum">
              <a:rPr lang="en-US" altLang="en-US"/>
              <a:pPr>
                <a:defRPr/>
              </a:pPr>
              <a:t>‹#›</a:t>
            </a:fld>
            <a:endParaRPr lang="en-US" altLang="en-US" dirty="0"/>
          </a:p>
        </p:txBody>
      </p:sp>
    </p:spTree>
    <p:extLst>
      <p:ext uri="{BB962C8B-B14F-4D97-AF65-F5344CB8AC3E}">
        <p14:creationId xmlns:p14="http://schemas.microsoft.com/office/powerpoint/2010/main" val="732635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602519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8832611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2234905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35264087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9984434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5667486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9374485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2976913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5BDBC964-145E-46F2-873C-964447E6BE34}" type="slidenum">
              <a:rPr lang="en-US" altLang="en-US"/>
              <a:pPr>
                <a:defRPr/>
              </a:pPr>
              <a:t>‹#›</a:t>
            </a:fld>
            <a:endParaRPr lang="en-US" altLang="en-US" dirty="0"/>
          </a:p>
        </p:txBody>
      </p:sp>
    </p:spTree>
    <p:extLst>
      <p:ext uri="{BB962C8B-B14F-4D97-AF65-F5344CB8AC3E}">
        <p14:creationId xmlns:p14="http://schemas.microsoft.com/office/powerpoint/2010/main" val="28340752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36179048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37733060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2778385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86C38B29-59C2-4AE4-A78E-7FE05891FE3B}" type="slidenum">
              <a:rPr lang="en-US" altLang="en-US"/>
              <a:pPr>
                <a:defRPr/>
              </a:pPr>
              <a:t>‹#›</a:t>
            </a:fld>
            <a:endParaRPr lang="en-US" altLang="en-US" dirty="0"/>
          </a:p>
        </p:txBody>
      </p:sp>
    </p:spTree>
    <p:extLst>
      <p:ext uri="{BB962C8B-B14F-4D97-AF65-F5344CB8AC3E}">
        <p14:creationId xmlns:p14="http://schemas.microsoft.com/office/powerpoint/2010/main" val="2516997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949AAAF9-9615-4B79-AD41-717300F560BA}" type="slidenum">
              <a:rPr lang="en-US" altLang="en-US"/>
              <a:pPr>
                <a:defRPr/>
              </a:pPr>
              <a:t>‹#›</a:t>
            </a:fld>
            <a:endParaRPr lang="en-US" altLang="en-US" dirty="0"/>
          </a:p>
        </p:txBody>
      </p:sp>
    </p:spTree>
    <p:extLst>
      <p:ext uri="{BB962C8B-B14F-4D97-AF65-F5344CB8AC3E}">
        <p14:creationId xmlns:p14="http://schemas.microsoft.com/office/powerpoint/2010/main" val="1606586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9" name="Rectangle 13"/>
          <p:cNvSpPr>
            <a:spLocks noGrp="1" noChangeArrowheads="1"/>
          </p:cNvSpPr>
          <p:nvPr>
            <p:ph type="sldNum" sz="quarter" idx="12"/>
          </p:nvPr>
        </p:nvSpPr>
        <p:spPr>
          <a:ln/>
        </p:spPr>
        <p:txBody>
          <a:bodyPr/>
          <a:lstStyle>
            <a:lvl1pPr>
              <a:defRPr/>
            </a:lvl1pPr>
          </a:lstStyle>
          <a:p>
            <a:pPr>
              <a:defRPr/>
            </a:pPr>
            <a:fld id="{FBF5EFBA-C48B-4660-8B12-D6F80C463A73}" type="slidenum">
              <a:rPr lang="en-US" altLang="en-US"/>
              <a:pPr>
                <a:defRPr/>
              </a:pPr>
              <a:t>‹#›</a:t>
            </a:fld>
            <a:endParaRPr lang="en-US" altLang="en-US" dirty="0"/>
          </a:p>
        </p:txBody>
      </p:sp>
    </p:spTree>
    <p:extLst>
      <p:ext uri="{BB962C8B-B14F-4D97-AF65-F5344CB8AC3E}">
        <p14:creationId xmlns:p14="http://schemas.microsoft.com/office/powerpoint/2010/main" val="744124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5" name="Rectangle 13"/>
          <p:cNvSpPr>
            <a:spLocks noGrp="1" noChangeArrowheads="1"/>
          </p:cNvSpPr>
          <p:nvPr>
            <p:ph type="sldNum" sz="quarter" idx="12"/>
          </p:nvPr>
        </p:nvSpPr>
        <p:spPr>
          <a:ln/>
        </p:spPr>
        <p:txBody>
          <a:bodyPr/>
          <a:lstStyle>
            <a:lvl1pPr>
              <a:defRPr/>
            </a:lvl1pPr>
          </a:lstStyle>
          <a:p>
            <a:pPr>
              <a:defRPr/>
            </a:pPr>
            <a:fld id="{F4D04C6B-CB1C-4326-810E-2DFAA6983CD5}" type="slidenum">
              <a:rPr lang="en-US" altLang="en-US"/>
              <a:pPr>
                <a:defRPr/>
              </a:pPr>
              <a:t>‹#›</a:t>
            </a:fld>
            <a:endParaRPr lang="en-US" altLang="en-US" dirty="0"/>
          </a:p>
        </p:txBody>
      </p:sp>
    </p:spTree>
    <p:extLst>
      <p:ext uri="{BB962C8B-B14F-4D97-AF65-F5344CB8AC3E}">
        <p14:creationId xmlns:p14="http://schemas.microsoft.com/office/powerpoint/2010/main" val="1567126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4" name="Rectangle 13"/>
          <p:cNvSpPr>
            <a:spLocks noGrp="1" noChangeArrowheads="1"/>
          </p:cNvSpPr>
          <p:nvPr>
            <p:ph type="sldNum" sz="quarter" idx="12"/>
          </p:nvPr>
        </p:nvSpPr>
        <p:spPr>
          <a:ln/>
        </p:spPr>
        <p:txBody>
          <a:bodyPr/>
          <a:lstStyle>
            <a:lvl1pPr>
              <a:defRPr/>
            </a:lvl1pPr>
          </a:lstStyle>
          <a:p>
            <a:pPr>
              <a:defRPr/>
            </a:pPr>
            <a:fld id="{2E427462-C532-4637-BB71-80F603EB3C63}" type="slidenum">
              <a:rPr lang="en-US" altLang="en-US"/>
              <a:pPr>
                <a:defRPr/>
              </a:pPr>
              <a:t>‹#›</a:t>
            </a:fld>
            <a:endParaRPr lang="en-US" altLang="en-US" dirty="0"/>
          </a:p>
        </p:txBody>
      </p:sp>
    </p:spTree>
    <p:extLst>
      <p:ext uri="{BB962C8B-B14F-4D97-AF65-F5344CB8AC3E}">
        <p14:creationId xmlns:p14="http://schemas.microsoft.com/office/powerpoint/2010/main" val="3621000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FC9324C8-6318-4669-83AD-AF02B9DF92CA}" type="slidenum">
              <a:rPr lang="en-US" altLang="en-US"/>
              <a:pPr>
                <a:defRPr/>
              </a:pPr>
              <a:t>‹#›</a:t>
            </a:fld>
            <a:endParaRPr lang="en-US" altLang="en-US" dirty="0"/>
          </a:p>
        </p:txBody>
      </p:sp>
    </p:spTree>
    <p:extLst>
      <p:ext uri="{BB962C8B-B14F-4D97-AF65-F5344CB8AC3E}">
        <p14:creationId xmlns:p14="http://schemas.microsoft.com/office/powerpoint/2010/main" val="1722355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B90A91A0-001A-4949-A9BD-8A70FE535B91}" type="slidenum">
              <a:rPr lang="en-US" altLang="en-US"/>
              <a:pPr>
                <a:defRPr/>
              </a:pPr>
              <a:t>‹#›</a:t>
            </a:fld>
            <a:endParaRPr lang="en-US" altLang="en-US" dirty="0"/>
          </a:p>
        </p:txBody>
      </p:sp>
    </p:spTree>
    <p:extLst>
      <p:ext uri="{BB962C8B-B14F-4D97-AF65-F5344CB8AC3E}">
        <p14:creationId xmlns:p14="http://schemas.microsoft.com/office/powerpoint/2010/main" val="1783007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7" name="Rectangle 11"/>
          <p:cNvSpPr>
            <a:spLocks noGrp="1" noChangeArrowheads="1"/>
          </p:cNvSpPr>
          <p:nvPr>
            <p:ph type="dt" sz="half" idx="2"/>
          </p:nvPr>
        </p:nvSpPr>
        <p:spPr bwMode="auto">
          <a:xfrm>
            <a:off x="2438400" y="624840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endParaRPr lang="en-US" altLang="en-US" dirty="0"/>
          </a:p>
        </p:txBody>
      </p:sp>
      <p:sp>
        <p:nvSpPr>
          <p:cNvPr id="4108" name="Rectangle 12"/>
          <p:cNvSpPr>
            <a:spLocks noGrp="1" noChangeArrowheads="1"/>
          </p:cNvSpPr>
          <p:nvPr>
            <p:ph type="ftr" sz="quarter" idx="3"/>
          </p:nvPr>
        </p:nvSpPr>
        <p:spPr bwMode="auto">
          <a:xfrm>
            <a:off x="5791200" y="6248400"/>
            <a:ext cx="28971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smtClean="0"/>
            </a:lvl1pPr>
          </a:lstStyle>
          <a:p>
            <a:pPr>
              <a:defRPr/>
            </a:pPr>
            <a:endParaRPr lang="en-US" altLang="en-US" dirty="0"/>
          </a:p>
        </p:txBody>
      </p:sp>
      <p:sp>
        <p:nvSpPr>
          <p:cNvPr id="4109" name="Rectangle 13"/>
          <p:cNvSpPr>
            <a:spLocks noGrp="1" noChangeArrowheads="1"/>
          </p:cNvSpPr>
          <p:nvPr>
            <p:ph type="sldNum" sz="quarter" idx="4"/>
          </p:nvPr>
        </p:nvSpPr>
        <p:spPr bwMode="auto">
          <a:xfrm>
            <a:off x="84138" y="6242050"/>
            <a:ext cx="587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eaLnBrk="1" hangingPunct="1">
              <a:defRPr sz="2600" b="1" smtClean="0">
                <a:solidFill>
                  <a:schemeClr val="bg1"/>
                </a:solidFill>
              </a:defRPr>
            </a:lvl1pPr>
          </a:lstStyle>
          <a:p>
            <a:pPr>
              <a:defRPr/>
            </a:pPr>
            <a:fld id="{5528130E-CFD2-4187-AD52-014BF5A4C4FE}"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87E547-4985-F64B-9C07-4611E025A11E}" type="datetimeFigureOut">
              <a:rPr lang="en-US" smtClean="0"/>
              <a:t>8/31/2022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10ABC8-48B6-8541-B9B3-644172D25133}" type="slidenum">
              <a:rPr lang="en-US" smtClean="0"/>
              <a:t>‹#›</a:t>
            </a:fld>
            <a:endParaRPr lang="en-US" dirty="0"/>
          </a:p>
        </p:txBody>
      </p:sp>
    </p:spTree>
    <p:extLst>
      <p:ext uri="{BB962C8B-B14F-4D97-AF65-F5344CB8AC3E}">
        <p14:creationId xmlns:p14="http://schemas.microsoft.com/office/powerpoint/2010/main" val="32322920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shenkman@shenkmanlaw.com" TargetMode="External"/><Relationship Id="rId2" Type="http://schemas.openxmlformats.org/officeDocument/2006/relationships/hyperlink" Target="mailto:john.Midgett@mpopc.com" TargetMode="Externa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EF1DA-3CC1-784F-A7D8-4403C5812E65}"/>
              </a:ext>
            </a:extLst>
          </p:cNvPr>
          <p:cNvSpPr>
            <a:spLocks noGrp="1"/>
          </p:cNvSpPr>
          <p:nvPr>
            <p:ph type="ctrTitle"/>
          </p:nvPr>
        </p:nvSpPr>
        <p:spPr>
          <a:xfrm>
            <a:off x="2782956" y="714858"/>
            <a:ext cx="5854148" cy="3727933"/>
          </a:xfrm>
        </p:spPr>
        <p:txBody>
          <a:bodyPr>
            <a:normAutofit/>
          </a:bodyPr>
          <a:lstStyle/>
          <a:p>
            <a:r>
              <a:rPr lang="en-US" sz="2600" dirty="0">
                <a:latin typeface="Optima" panose="02000503060000020004" pitchFamily="2" charset="0"/>
              </a:rPr>
              <a:t>2022 Consumer Webinar Series for  National Estate Planning Awareness Month:</a:t>
            </a:r>
            <a:br>
              <a:rPr lang="en-US" sz="3600" dirty="0">
                <a:latin typeface="Optima" panose="02000503060000020004" pitchFamily="2" charset="0"/>
              </a:rPr>
            </a:br>
            <a:r>
              <a:rPr lang="en-US" sz="4200" b="1" dirty="0">
                <a:latin typeface="Optima" panose="02000503060000020004" pitchFamily="2" charset="0"/>
              </a:rPr>
              <a:t>What is Estate Planning</a:t>
            </a:r>
          </a:p>
        </p:txBody>
      </p:sp>
    </p:spTree>
    <p:extLst>
      <p:ext uri="{BB962C8B-B14F-4D97-AF65-F5344CB8AC3E}">
        <p14:creationId xmlns:p14="http://schemas.microsoft.com/office/powerpoint/2010/main" val="2362182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lstStyle/>
          <a:p>
            <a:pPr eaLnBrk="1" hangingPunct="1"/>
            <a:r>
              <a:rPr lang="en-US" altLang="en-US" dirty="0"/>
              <a:t>General Disclaimer</a:t>
            </a:r>
          </a:p>
        </p:txBody>
      </p:sp>
      <p:sp>
        <p:nvSpPr>
          <p:cNvPr id="4099" name="Rectangle 3"/>
          <p:cNvSpPr>
            <a:spLocks noGrp="1" noChangeArrowheads="1"/>
          </p:cNvSpPr>
          <p:nvPr>
            <p:ph type="body" idx="1"/>
          </p:nvPr>
        </p:nvSpPr>
        <p:spPr/>
        <p:txBody>
          <a:bodyPr/>
          <a:lstStyle/>
          <a:p>
            <a:pPr eaLnBrk="1" hangingPunct="1">
              <a:lnSpc>
                <a:spcPct val="90000"/>
              </a:lnSpc>
            </a:pPr>
            <a:r>
              <a:rPr lang="en-US" altLang="en-US" sz="2000" dirty="0">
                <a:solidFill>
                  <a:schemeClr val="tx2"/>
                </a:solidFill>
              </a:rPr>
              <a:t>The information and/or the materials provided as part of this program are intended and provided solely for informational and educational purposes.  None of the information and/or materials provided as part of this power point or ancillary materials are intended to be, nor should they be construed to be the basis of any investment, legal, tax or other professional advice. Under no circumstances  should the audio, PowerPoint or other materials be considered to be, or used as, independent legal, tax, investment or other professional advice. The discussions are general in nature and not person specific. Laws vary by state and are subject to constant change. Economic developments could dramatically alter the illustrations or recommendations offered in the program or materials.</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2930652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Everyone Needs an Estate Plan</a:t>
            </a:r>
          </a:p>
        </p:txBody>
      </p:sp>
      <p:sp>
        <p:nvSpPr>
          <p:cNvPr id="3" name="Content Placeholder 2"/>
          <p:cNvSpPr>
            <a:spLocks noGrp="1"/>
          </p:cNvSpPr>
          <p:nvPr>
            <p:ph idx="1"/>
          </p:nvPr>
        </p:nvSpPr>
        <p:spPr/>
        <p:txBody>
          <a:bodyPr/>
          <a:lstStyle/>
          <a:p>
            <a:r>
              <a:rPr lang="en-US" dirty="0">
                <a:solidFill>
                  <a:schemeClr val="tx2"/>
                </a:solidFill>
              </a:rPr>
              <a:t>Regardless of your wealth level or age you need an estate plan. Estate planning is not only for the rich and famous!</a:t>
            </a:r>
          </a:p>
          <a:p>
            <a:r>
              <a:rPr lang="en-US" dirty="0">
                <a:solidFill>
                  <a:schemeClr val="tx2"/>
                </a:solidFill>
              </a:rPr>
              <a:t>It is for anyone who has assets, family members or loved ones, or charitable intent.</a:t>
            </a:r>
          </a:p>
          <a:p>
            <a:r>
              <a:rPr lang="en-US" dirty="0">
                <a:solidFill>
                  <a:schemeClr val="tx2"/>
                </a:solidFill>
              </a:rPr>
              <a:t>It is not just about heirs its about YOU. You need health care and other documents to protect yourself. </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3</a:t>
            </a:fld>
            <a:endParaRPr lang="en-US" altLang="en-US" dirty="0"/>
          </a:p>
        </p:txBody>
      </p:sp>
    </p:spTree>
    <p:extLst>
      <p:ext uri="{BB962C8B-B14F-4D97-AF65-F5344CB8AC3E}">
        <p14:creationId xmlns:p14="http://schemas.microsoft.com/office/powerpoint/2010/main" val="3170039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an Estate Plan?</a:t>
            </a:r>
          </a:p>
        </p:txBody>
      </p:sp>
      <p:sp>
        <p:nvSpPr>
          <p:cNvPr id="3" name="Content Placeholder 2"/>
          <p:cNvSpPr>
            <a:spLocks noGrp="1"/>
          </p:cNvSpPr>
          <p:nvPr>
            <p:ph idx="1"/>
          </p:nvPr>
        </p:nvSpPr>
        <p:spPr/>
        <p:txBody>
          <a:bodyPr/>
          <a:lstStyle/>
          <a:p>
            <a:r>
              <a:rPr lang="en-US" sz="2600" dirty="0">
                <a:solidFill>
                  <a:schemeClr val="tx2"/>
                </a:solidFill>
              </a:rPr>
              <a:t>Its documents:</a:t>
            </a:r>
          </a:p>
          <a:p>
            <a:pPr lvl="1"/>
            <a:r>
              <a:rPr lang="en-US" sz="2600" dirty="0">
                <a:solidFill>
                  <a:schemeClr val="tx2"/>
                </a:solidFill>
              </a:rPr>
              <a:t>It is more than just a will.</a:t>
            </a:r>
          </a:p>
          <a:p>
            <a:pPr lvl="1"/>
            <a:r>
              <a:rPr lang="en-US" sz="2600" dirty="0">
                <a:solidFill>
                  <a:schemeClr val="tx2"/>
                </a:solidFill>
              </a:rPr>
              <a:t>Beneficiary designations.</a:t>
            </a:r>
          </a:p>
          <a:p>
            <a:pPr lvl="1"/>
            <a:r>
              <a:rPr lang="en-US" sz="2600" dirty="0">
                <a:solidFill>
                  <a:schemeClr val="tx2"/>
                </a:solidFill>
              </a:rPr>
              <a:t>Power of attorney, health proxy, living will, HIPAA release.</a:t>
            </a:r>
          </a:p>
          <a:p>
            <a:pPr lvl="1"/>
            <a:r>
              <a:rPr lang="en-US" sz="2600" dirty="0">
                <a:solidFill>
                  <a:schemeClr val="tx2"/>
                </a:solidFill>
              </a:rPr>
              <a:t>Will, revocable trust.</a:t>
            </a:r>
          </a:p>
          <a:p>
            <a:pPr lvl="1"/>
            <a:r>
              <a:rPr lang="en-US" sz="2600" dirty="0">
                <a:solidFill>
                  <a:schemeClr val="tx2"/>
                </a:solidFill>
              </a:rPr>
              <a:t>Perhaps more --- irrevocable trusts, entities like LLCs, etc.</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4</a:t>
            </a:fld>
            <a:endParaRPr lang="en-US" altLang="en-US" dirty="0"/>
          </a:p>
        </p:txBody>
      </p:sp>
    </p:spTree>
    <p:extLst>
      <p:ext uri="{BB962C8B-B14F-4D97-AF65-F5344CB8AC3E}">
        <p14:creationId xmlns:p14="http://schemas.microsoft.com/office/powerpoint/2010/main" val="834020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an Estate Plan?</a:t>
            </a:r>
          </a:p>
        </p:txBody>
      </p:sp>
      <p:sp>
        <p:nvSpPr>
          <p:cNvPr id="3" name="Content Placeholder 2"/>
          <p:cNvSpPr>
            <a:spLocks noGrp="1"/>
          </p:cNvSpPr>
          <p:nvPr>
            <p:ph idx="1"/>
          </p:nvPr>
        </p:nvSpPr>
        <p:spPr/>
        <p:txBody>
          <a:bodyPr/>
          <a:lstStyle/>
          <a:p>
            <a:r>
              <a:rPr lang="en-US" sz="2600" dirty="0">
                <a:solidFill>
                  <a:schemeClr val="tx2"/>
                </a:solidFill>
              </a:rPr>
              <a:t>Its Financial, Insurance and Other Planning:</a:t>
            </a:r>
          </a:p>
          <a:p>
            <a:pPr lvl="1"/>
            <a:r>
              <a:rPr lang="en-US" sz="2600" dirty="0">
                <a:solidFill>
                  <a:schemeClr val="tx2"/>
                </a:solidFill>
              </a:rPr>
              <a:t>Do you have money for retirement?</a:t>
            </a:r>
          </a:p>
          <a:p>
            <a:pPr lvl="1"/>
            <a:r>
              <a:rPr lang="en-US" sz="2600" dirty="0">
                <a:solidFill>
                  <a:schemeClr val="tx2"/>
                </a:solidFill>
              </a:rPr>
              <a:t>If you die prematurely are your loved ones protected?</a:t>
            </a:r>
          </a:p>
          <a:p>
            <a:pPr lvl="1"/>
            <a:r>
              <a:rPr lang="en-US" sz="2600" dirty="0">
                <a:solidFill>
                  <a:schemeClr val="tx2"/>
                </a:solidFill>
              </a:rPr>
              <a:t>Do you have proper property, casualty, and liability insurance?</a:t>
            </a:r>
          </a:p>
          <a:p>
            <a:pPr lvl="1"/>
            <a:r>
              <a:rPr lang="en-US" sz="2600" dirty="0">
                <a:solidFill>
                  <a:schemeClr val="tx2"/>
                </a:solidFill>
              </a:rPr>
              <a:t>What about disability and long-term care insurance and related planning?</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5</a:t>
            </a:fld>
            <a:endParaRPr lang="en-US" altLang="en-US" dirty="0"/>
          </a:p>
        </p:txBody>
      </p:sp>
    </p:spTree>
    <p:extLst>
      <p:ext uri="{BB962C8B-B14F-4D97-AF65-F5344CB8AC3E}">
        <p14:creationId xmlns:p14="http://schemas.microsoft.com/office/powerpoint/2010/main" val="156477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information</a:t>
            </a:r>
          </a:p>
        </p:txBody>
      </p:sp>
      <p:sp>
        <p:nvSpPr>
          <p:cNvPr id="3" name="Content Placeholder 2"/>
          <p:cNvSpPr>
            <a:spLocks noGrp="1"/>
          </p:cNvSpPr>
          <p:nvPr>
            <p:ph idx="1"/>
          </p:nvPr>
        </p:nvSpPr>
        <p:spPr/>
        <p:txBody>
          <a:bodyPr/>
          <a:lstStyle/>
          <a:p>
            <a:r>
              <a:rPr lang="en-US" dirty="0">
                <a:solidFill>
                  <a:schemeClr val="tx2"/>
                </a:solidFill>
              </a:rPr>
              <a:t>John T. Midgett  </a:t>
            </a:r>
            <a:r>
              <a:rPr lang="en-US" dirty="0">
                <a:solidFill>
                  <a:schemeClr val="tx2"/>
                </a:solidFill>
                <a:hlinkClick r:id="rId2"/>
              </a:rPr>
              <a:t>john.Midgett@mpopc.com</a:t>
            </a:r>
            <a:r>
              <a:rPr lang="en-US" dirty="0">
                <a:solidFill>
                  <a:schemeClr val="tx2"/>
                </a:solidFill>
              </a:rPr>
              <a:t> </a:t>
            </a:r>
          </a:p>
          <a:p>
            <a:r>
              <a:rPr lang="en-US" dirty="0">
                <a:solidFill>
                  <a:schemeClr val="tx2"/>
                </a:solidFill>
              </a:rPr>
              <a:t>Martin M. Shenkman </a:t>
            </a:r>
            <a:r>
              <a:rPr lang="en-US" dirty="0">
                <a:solidFill>
                  <a:schemeClr val="tx2"/>
                </a:solidFill>
                <a:hlinkClick r:id="rId3"/>
              </a:rPr>
              <a:t>shenkman@shenkmanlaw.com</a:t>
            </a:r>
            <a:endParaRPr lang="en-US" dirty="0">
              <a:solidFill>
                <a:schemeClr val="tx2"/>
              </a:solidFill>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67200" y="6086475"/>
            <a:ext cx="1292432" cy="495605"/>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65467" y="6086475"/>
            <a:ext cx="1596966" cy="483108"/>
          </a:xfrm>
          <a:prstGeom prst="rect">
            <a:avLst/>
          </a:prstGeom>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72200" y="5637306"/>
            <a:ext cx="1886527" cy="1220694"/>
          </a:xfrm>
          <a:prstGeom prst="rect">
            <a:avLst/>
          </a:prstGeom>
        </p:spPr>
      </p:pic>
      <p:sp>
        <p:nvSpPr>
          <p:cNvPr id="7" name="Slide Number Placeholder 6"/>
          <p:cNvSpPr>
            <a:spLocks noGrp="1"/>
          </p:cNvSpPr>
          <p:nvPr>
            <p:ph type="sldNum" sz="quarter" idx="12"/>
          </p:nvPr>
        </p:nvSpPr>
        <p:spPr/>
        <p:txBody>
          <a:bodyPr/>
          <a:lstStyle/>
          <a:p>
            <a:pPr>
              <a:defRPr/>
            </a:pPr>
            <a:fld id="{5BDBC964-145E-46F2-873C-964447E6BE34}" type="slidenum">
              <a:rPr lang="en-US" altLang="en-US" smtClean="0"/>
              <a:pPr>
                <a:defRPr/>
              </a:pPr>
              <a:t>6</a:t>
            </a:fld>
            <a:endParaRPr lang="en-US" altLang="en-US" dirty="0"/>
          </a:p>
        </p:txBody>
      </p:sp>
    </p:spTree>
    <p:extLst>
      <p:ext uri="{BB962C8B-B14F-4D97-AF65-F5344CB8AC3E}">
        <p14:creationId xmlns:p14="http://schemas.microsoft.com/office/powerpoint/2010/main" val="2699482620"/>
      </p:ext>
    </p:extLst>
  </p:cSld>
  <p:clrMapOvr>
    <a:masterClrMapping/>
  </p:clrMapOvr>
</p:sld>
</file>

<file path=ppt/theme/theme1.xml><?xml version="1.0" encoding="utf-8"?>
<a:theme xmlns:a="http://schemas.openxmlformats.org/drawingml/2006/main" name="Capsules">
  <a:themeElements>
    <a:clrScheme name="LawEasy">
      <a:dk1>
        <a:srgbClr val="3A9BBB"/>
      </a:dk1>
      <a:lt1>
        <a:srgbClr val="FFFFFF"/>
      </a:lt1>
      <a:dk2>
        <a:srgbClr val="000000"/>
      </a:dk2>
      <a:lt2>
        <a:srgbClr val="FFFFFF"/>
      </a:lt2>
      <a:accent1>
        <a:srgbClr val="BF0000"/>
      </a:accent1>
      <a:accent2>
        <a:srgbClr val="3A9BBB"/>
      </a:accent2>
      <a:accent3>
        <a:srgbClr val="AAAAAA"/>
      </a:accent3>
      <a:accent4>
        <a:srgbClr val="DADADA"/>
      </a:accent4>
      <a:accent5>
        <a:srgbClr val="FFE2AA"/>
      </a:accent5>
      <a:accent6>
        <a:srgbClr val="BF0000"/>
      </a:accent6>
      <a:hlink>
        <a:srgbClr val="000000"/>
      </a:hlink>
      <a:folHlink>
        <a:srgbClr val="FF7C80"/>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Capsules</Template>
  <TotalTime>225</TotalTime>
  <Words>354</Words>
  <Application>Microsoft Office PowerPoint</Application>
  <PresentationFormat>On-screen Show (4:3)</PresentationFormat>
  <Paragraphs>28</Paragraphs>
  <Slides>6</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Optima</vt:lpstr>
      <vt:lpstr>Times New Roman</vt:lpstr>
      <vt:lpstr>Wingdings</vt:lpstr>
      <vt:lpstr>Capsules</vt:lpstr>
      <vt:lpstr>Office Theme</vt:lpstr>
      <vt:lpstr>2022 Consumer Webinar Series for  National Estate Planning Awareness Month: What is Estate Planning</vt:lpstr>
      <vt:lpstr>General Disclaimer</vt:lpstr>
      <vt:lpstr>Everyone Needs an Estate Plan</vt:lpstr>
      <vt:lpstr>What is an Estate Plan?</vt:lpstr>
      <vt:lpstr>What is an Estate Plan?</vt:lpstr>
      <vt:lpstr>Additional information</vt:lpstr>
    </vt:vector>
  </TitlesOfParts>
  <Company>MMS 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Financial, Retirement and Estate Planning for Lawyers</dc:title>
  <dc:creator>MShenkman</dc:creator>
  <cp:lastModifiedBy>Martin Shenkman</cp:lastModifiedBy>
  <cp:revision>26</cp:revision>
  <cp:lastPrinted>2017-05-11T15:12:18Z</cp:lastPrinted>
  <dcterms:created xsi:type="dcterms:W3CDTF">2012-02-15T14:56:32Z</dcterms:created>
  <dcterms:modified xsi:type="dcterms:W3CDTF">2022-08-31T17:50:55Z</dcterms:modified>
</cp:coreProperties>
</file>