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73" r:id="rId2"/>
  </p:sldMasterIdLst>
  <p:notesMasterIdLst>
    <p:notesMasterId r:id="rId9"/>
  </p:notesMasterIdLst>
  <p:sldIdLst>
    <p:sldId id="256" r:id="rId3"/>
    <p:sldId id="257" r:id="rId4"/>
    <p:sldId id="258" r:id="rId5"/>
    <p:sldId id="261" r:id="rId6"/>
    <p:sldId id="265" r:id="rId7"/>
    <p:sldId id="264" r:id="rId8"/>
  </p:sldIdLst>
  <p:sldSz cx="9144000" cy="6858000" type="screen4x3"/>
  <p:notesSz cx="6881813"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61" autoAdjust="0"/>
    <p:restoredTop sz="94660"/>
  </p:normalViewPr>
  <p:slideViewPr>
    <p:cSldViewPr>
      <p:cViewPr varScale="1">
        <p:scale>
          <a:sx n="78" d="100"/>
          <a:sy n="78" d="100"/>
        </p:scale>
        <p:origin x="1608"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idx="1"/>
          </p:nvPr>
        </p:nvSpPr>
        <p:spPr>
          <a:xfrm>
            <a:off x="3898102" y="0"/>
            <a:ext cx="2982119" cy="466434"/>
          </a:xfrm>
          <a:prstGeom prst="rect">
            <a:avLst/>
          </a:prstGeom>
        </p:spPr>
        <p:txBody>
          <a:bodyPr vert="horz" lIns="92446" tIns="46223" rIns="92446" bIns="46223" rtlCol="0"/>
          <a:lstStyle>
            <a:lvl1pPr algn="r">
              <a:defRPr sz="1200"/>
            </a:lvl1pPr>
          </a:lstStyle>
          <a:p>
            <a:fld id="{198BD44A-70D5-4A33-AA0E-63EED56966D0}" type="datetimeFigureOut">
              <a:rPr lang="en-US" smtClean="0"/>
              <a:t>8/31/2022</a:t>
            </a:fld>
            <a:endParaRPr lang="en-US" dirty="0"/>
          </a:p>
        </p:txBody>
      </p:sp>
      <p:sp>
        <p:nvSpPr>
          <p:cNvPr id="4" name="Slide Image Placeholder 3"/>
          <p:cNvSpPr>
            <a:spLocks noGrp="1" noRot="1" noChangeAspect="1"/>
          </p:cNvSpPr>
          <p:nvPr>
            <p:ph type="sldImg" idx="2"/>
          </p:nvPr>
        </p:nvSpPr>
        <p:spPr>
          <a:xfrm>
            <a:off x="1350963" y="1162050"/>
            <a:ext cx="4179887" cy="3136900"/>
          </a:xfrm>
          <a:prstGeom prst="rect">
            <a:avLst/>
          </a:prstGeom>
          <a:noFill/>
          <a:ln w="12700">
            <a:solidFill>
              <a:prstClr val="black"/>
            </a:solidFill>
          </a:ln>
        </p:spPr>
        <p:txBody>
          <a:bodyPr vert="horz" lIns="92446" tIns="46223" rIns="92446" bIns="46223" rtlCol="0" anchor="ctr"/>
          <a:lstStyle/>
          <a:p>
            <a:endParaRPr lang="en-US" dirty="0"/>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2446" tIns="46223" rIns="92446" bIns="4622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82119" cy="466433"/>
          </a:xfrm>
          <a:prstGeom prst="rect">
            <a:avLst/>
          </a:prstGeom>
        </p:spPr>
        <p:txBody>
          <a:bodyPr vert="horz" lIns="92446" tIns="46223" rIns="92446" bIns="4622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98102" y="8829967"/>
            <a:ext cx="2982119" cy="466433"/>
          </a:xfrm>
          <a:prstGeom prst="rect">
            <a:avLst/>
          </a:prstGeom>
        </p:spPr>
        <p:txBody>
          <a:bodyPr vert="horz" lIns="92446" tIns="46223" rIns="92446" bIns="46223" rtlCol="0" anchor="b"/>
          <a:lstStyle>
            <a:lvl1pPr algn="r">
              <a:defRPr sz="1200"/>
            </a:lvl1pPr>
          </a:lstStyle>
          <a:p>
            <a:fld id="{DC0E781A-68C4-4EF7-8930-C08217C6D449}" type="slidenum">
              <a:rPr lang="en-US" smtClean="0"/>
              <a:t>‹#›</a:t>
            </a:fld>
            <a:endParaRPr lang="en-US" dirty="0"/>
          </a:p>
        </p:txBody>
      </p:sp>
    </p:spTree>
    <p:extLst>
      <p:ext uri="{BB962C8B-B14F-4D97-AF65-F5344CB8AC3E}">
        <p14:creationId xmlns:p14="http://schemas.microsoft.com/office/powerpoint/2010/main" val="3138021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kumimoji="1" lang="en-US" altLang="en-US" sz="2400" dirty="0">
                <a:latin typeface="Times New Roman"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kumimoji="1" lang="en-US" altLang="en-US" sz="2400" dirty="0">
                <a:latin typeface="Times New Roman" pitchFamily="18"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
          <p:nvSpPr>
            <p:cNvPr id="9"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grpSp>
      <p:sp>
        <p:nvSpPr>
          <p:cNvPr id="5128"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pPr lvl="0"/>
            <a:r>
              <a:rPr lang="en-US" altLang="en-US" noProof="0"/>
              <a:t>Click to edit Master subtitle style</a:t>
            </a:r>
          </a:p>
        </p:txBody>
      </p:sp>
      <p:sp>
        <p:nvSpPr>
          <p:cNvPr id="5132"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pPr lvl="0"/>
            <a:r>
              <a:rPr lang="en-US" altLang="en-US" noProof="0"/>
              <a:t>Click to edit Master title style</a:t>
            </a:r>
          </a:p>
        </p:txBody>
      </p:sp>
      <p:sp>
        <p:nvSpPr>
          <p:cNvPr id="10" name="Rectangle 9"/>
          <p:cNvSpPr>
            <a:spLocks noGrp="1" noChangeArrowheads="1"/>
          </p:cNvSpPr>
          <p:nvPr>
            <p:ph type="dt" sz="quarter" idx="10"/>
          </p:nvPr>
        </p:nvSpPr>
        <p:spPr/>
        <p:txBody>
          <a:bodyPr/>
          <a:lstStyle>
            <a:lvl1pPr>
              <a:defRPr smtClean="0">
                <a:solidFill>
                  <a:schemeClr val="bg1"/>
                </a:solidFill>
              </a:defRPr>
            </a:lvl1pPr>
          </a:lstStyle>
          <a:p>
            <a:pPr>
              <a:defRPr/>
            </a:pPr>
            <a:endParaRPr lang="en-US" altLang="en-US" dirty="0"/>
          </a:p>
        </p:txBody>
      </p:sp>
      <p:sp>
        <p:nvSpPr>
          <p:cNvPr id="11" name="Rectangle 10"/>
          <p:cNvSpPr>
            <a:spLocks noGrp="1" noChangeArrowheads="1"/>
          </p:cNvSpPr>
          <p:nvPr>
            <p:ph type="ftr" sz="quarter" idx="11"/>
          </p:nvPr>
        </p:nvSpPr>
        <p:spPr/>
        <p:txBody>
          <a:bodyPr/>
          <a:lstStyle>
            <a:lvl1pPr algn="r">
              <a:defRPr smtClean="0"/>
            </a:lvl1pPr>
          </a:lstStyle>
          <a:p>
            <a:pPr>
              <a:defRPr/>
            </a:pPr>
            <a:endParaRPr lang="en-US" altLang="en-US" dirty="0"/>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smtClean="0"/>
            </a:lvl1pPr>
          </a:lstStyle>
          <a:p>
            <a:pPr>
              <a:defRPr/>
            </a:pPr>
            <a:fld id="{DF512CA7-9ABB-4E7F-87A3-5B30D1E5FAEE}" type="slidenum">
              <a:rPr lang="en-US" altLang="en-US"/>
              <a:pPr>
                <a:defRPr/>
              </a:pPr>
              <a:t>‹#›</a:t>
            </a:fld>
            <a:endParaRPr lang="en-US" altLang="en-US" dirty="0"/>
          </a:p>
        </p:txBody>
      </p:sp>
    </p:spTree>
    <p:extLst>
      <p:ext uri="{BB962C8B-B14F-4D97-AF65-F5344CB8AC3E}">
        <p14:creationId xmlns:p14="http://schemas.microsoft.com/office/powerpoint/2010/main" val="3089497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B66BBF3C-D27A-44AA-8ED8-75673B0E0CF8}" type="slidenum">
              <a:rPr lang="en-US" altLang="en-US"/>
              <a:pPr>
                <a:defRPr/>
              </a:pPr>
              <a:t>‹#›</a:t>
            </a:fld>
            <a:endParaRPr lang="en-US" altLang="en-US" dirty="0"/>
          </a:p>
        </p:txBody>
      </p:sp>
    </p:spTree>
    <p:extLst>
      <p:ext uri="{BB962C8B-B14F-4D97-AF65-F5344CB8AC3E}">
        <p14:creationId xmlns:p14="http://schemas.microsoft.com/office/powerpoint/2010/main" val="2700794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A17C38C1-0FA9-4D1A-9058-52868ABB9536}" type="slidenum">
              <a:rPr lang="en-US" altLang="en-US"/>
              <a:pPr>
                <a:defRPr/>
              </a:pPr>
              <a:t>‹#›</a:t>
            </a:fld>
            <a:endParaRPr lang="en-US" altLang="en-US" dirty="0"/>
          </a:p>
        </p:txBody>
      </p:sp>
    </p:spTree>
    <p:extLst>
      <p:ext uri="{BB962C8B-B14F-4D97-AF65-F5344CB8AC3E}">
        <p14:creationId xmlns:p14="http://schemas.microsoft.com/office/powerpoint/2010/main" val="732635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6025194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8832611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2234905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35264087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9984434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5667486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9374485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2976913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5BDBC964-145E-46F2-873C-964447E6BE34}" type="slidenum">
              <a:rPr lang="en-US" altLang="en-US"/>
              <a:pPr>
                <a:defRPr/>
              </a:pPr>
              <a:t>‹#›</a:t>
            </a:fld>
            <a:endParaRPr lang="en-US" altLang="en-US" dirty="0"/>
          </a:p>
        </p:txBody>
      </p:sp>
    </p:spTree>
    <p:extLst>
      <p:ext uri="{BB962C8B-B14F-4D97-AF65-F5344CB8AC3E}">
        <p14:creationId xmlns:p14="http://schemas.microsoft.com/office/powerpoint/2010/main" val="28340752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36179048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37733060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2778385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86C38B29-59C2-4AE4-A78E-7FE05891FE3B}" type="slidenum">
              <a:rPr lang="en-US" altLang="en-US"/>
              <a:pPr>
                <a:defRPr/>
              </a:pPr>
              <a:t>‹#›</a:t>
            </a:fld>
            <a:endParaRPr lang="en-US" altLang="en-US" dirty="0"/>
          </a:p>
        </p:txBody>
      </p:sp>
    </p:spTree>
    <p:extLst>
      <p:ext uri="{BB962C8B-B14F-4D97-AF65-F5344CB8AC3E}">
        <p14:creationId xmlns:p14="http://schemas.microsoft.com/office/powerpoint/2010/main" val="2516997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949AAAF9-9615-4B79-AD41-717300F560BA}" type="slidenum">
              <a:rPr lang="en-US" altLang="en-US"/>
              <a:pPr>
                <a:defRPr/>
              </a:pPr>
              <a:t>‹#›</a:t>
            </a:fld>
            <a:endParaRPr lang="en-US" altLang="en-US" dirty="0"/>
          </a:p>
        </p:txBody>
      </p:sp>
    </p:spTree>
    <p:extLst>
      <p:ext uri="{BB962C8B-B14F-4D97-AF65-F5344CB8AC3E}">
        <p14:creationId xmlns:p14="http://schemas.microsoft.com/office/powerpoint/2010/main" val="1606586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8"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9" name="Rectangle 13"/>
          <p:cNvSpPr>
            <a:spLocks noGrp="1" noChangeArrowheads="1"/>
          </p:cNvSpPr>
          <p:nvPr>
            <p:ph type="sldNum" sz="quarter" idx="12"/>
          </p:nvPr>
        </p:nvSpPr>
        <p:spPr>
          <a:ln/>
        </p:spPr>
        <p:txBody>
          <a:bodyPr/>
          <a:lstStyle>
            <a:lvl1pPr>
              <a:defRPr/>
            </a:lvl1pPr>
          </a:lstStyle>
          <a:p>
            <a:pPr>
              <a:defRPr/>
            </a:pPr>
            <a:fld id="{FBF5EFBA-C48B-4660-8B12-D6F80C463A73}" type="slidenum">
              <a:rPr lang="en-US" altLang="en-US"/>
              <a:pPr>
                <a:defRPr/>
              </a:pPr>
              <a:t>‹#›</a:t>
            </a:fld>
            <a:endParaRPr lang="en-US" altLang="en-US" dirty="0"/>
          </a:p>
        </p:txBody>
      </p:sp>
    </p:spTree>
    <p:extLst>
      <p:ext uri="{BB962C8B-B14F-4D97-AF65-F5344CB8AC3E}">
        <p14:creationId xmlns:p14="http://schemas.microsoft.com/office/powerpoint/2010/main" val="744124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4"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5" name="Rectangle 13"/>
          <p:cNvSpPr>
            <a:spLocks noGrp="1" noChangeArrowheads="1"/>
          </p:cNvSpPr>
          <p:nvPr>
            <p:ph type="sldNum" sz="quarter" idx="12"/>
          </p:nvPr>
        </p:nvSpPr>
        <p:spPr>
          <a:ln/>
        </p:spPr>
        <p:txBody>
          <a:bodyPr/>
          <a:lstStyle>
            <a:lvl1pPr>
              <a:defRPr/>
            </a:lvl1pPr>
          </a:lstStyle>
          <a:p>
            <a:pPr>
              <a:defRPr/>
            </a:pPr>
            <a:fld id="{F4D04C6B-CB1C-4326-810E-2DFAA6983CD5}" type="slidenum">
              <a:rPr lang="en-US" altLang="en-US"/>
              <a:pPr>
                <a:defRPr/>
              </a:pPr>
              <a:t>‹#›</a:t>
            </a:fld>
            <a:endParaRPr lang="en-US" altLang="en-US" dirty="0"/>
          </a:p>
        </p:txBody>
      </p:sp>
    </p:spTree>
    <p:extLst>
      <p:ext uri="{BB962C8B-B14F-4D97-AF65-F5344CB8AC3E}">
        <p14:creationId xmlns:p14="http://schemas.microsoft.com/office/powerpoint/2010/main" val="1567126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3"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4" name="Rectangle 13"/>
          <p:cNvSpPr>
            <a:spLocks noGrp="1" noChangeArrowheads="1"/>
          </p:cNvSpPr>
          <p:nvPr>
            <p:ph type="sldNum" sz="quarter" idx="12"/>
          </p:nvPr>
        </p:nvSpPr>
        <p:spPr>
          <a:ln/>
        </p:spPr>
        <p:txBody>
          <a:bodyPr/>
          <a:lstStyle>
            <a:lvl1pPr>
              <a:defRPr/>
            </a:lvl1pPr>
          </a:lstStyle>
          <a:p>
            <a:pPr>
              <a:defRPr/>
            </a:pPr>
            <a:fld id="{2E427462-C532-4637-BB71-80F603EB3C63}" type="slidenum">
              <a:rPr lang="en-US" altLang="en-US"/>
              <a:pPr>
                <a:defRPr/>
              </a:pPr>
              <a:t>‹#›</a:t>
            </a:fld>
            <a:endParaRPr lang="en-US" altLang="en-US" dirty="0"/>
          </a:p>
        </p:txBody>
      </p:sp>
    </p:spTree>
    <p:extLst>
      <p:ext uri="{BB962C8B-B14F-4D97-AF65-F5344CB8AC3E}">
        <p14:creationId xmlns:p14="http://schemas.microsoft.com/office/powerpoint/2010/main" val="3621000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FC9324C8-6318-4669-83AD-AF02B9DF92CA}" type="slidenum">
              <a:rPr lang="en-US" altLang="en-US"/>
              <a:pPr>
                <a:defRPr/>
              </a:pPr>
              <a:t>‹#›</a:t>
            </a:fld>
            <a:endParaRPr lang="en-US" altLang="en-US" dirty="0"/>
          </a:p>
        </p:txBody>
      </p:sp>
    </p:spTree>
    <p:extLst>
      <p:ext uri="{BB962C8B-B14F-4D97-AF65-F5344CB8AC3E}">
        <p14:creationId xmlns:p14="http://schemas.microsoft.com/office/powerpoint/2010/main" val="1722355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B90A91A0-001A-4949-A9BD-8A70FE535B91}" type="slidenum">
              <a:rPr lang="en-US" altLang="en-US"/>
              <a:pPr>
                <a:defRPr/>
              </a:pPr>
              <a:t>‹#›</a:t>
            </a:fld>
            <a:endParaRPr lang="en-US" altLang="en-US" dirty="0"/>
          </a:p>
        </p:txBody>
      </p:sp>
    </p:spTree>
    <p:extLst>
      <p:ext uri="{BB962C8B-B14F-4D97-AF65-F5344CB8AC3E}">
        <p14:creationId xmlns:p14="http://schemas.microsoft.com/office/powerpoint/2010/main" val="1783007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620000" cy="6858000"/>
            <a:chOff x="0" y="0"/>
            <a:chExt cx="4800" cy="4320"/>
          </a:xfrm>
        </p:grpSpPr>
        <p:grpSp>
          <p:nvGrpSpPr>
            <p:cNvPr id="1032" name="Group 3"/>
            <p:cNvGrpSpPr>
              <a:grpSpLocks/>
            </p:cNvGrpSpPr>
            <p:nvPr userDrawn="1"/>
          </p:nvGrpSpPr>
          <p:grpSpPr bwMode="auto">
            <a:xfrm>
              <a:off x="0" y="0"/>
              <a:ext cx="2016" cy="4320"/>
              <a:chOff x="0" y="0"/>
              <a:chExt cx="2016" cy="4320"/>
            </a:xfrm>
          </p:grpSpPr>
          <p:sp>
            <p:nvSpPr>
              <p:cNvPr id="103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
            <p:nvSpPr>
              <p:cNvPr id="103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dirty="0"/>
              </a:p>
            </p:txBody>
          </p:sp>
        </p:grpSp>
        <p:grpSp>
          <p:nvGrpSpPr>
            <p:cNvPr id="1033" name="Group 6"/>
            <p:cNvGrpSpPr>
              <a:grpSpLocks/>
            </p:cNvGrpSpPr>
            <p:nvPr/>
          </p:nvGrpSpPr>
          <p:grpSpPr bwMode="auto">
            <a:xfrm>
              <a:off x="144" y="1248"/>
              <a:ext cx="4656" cy="201"/>
              <a:chOff x="144" y="1248"/>
              <a:chExt cx="4656" cy="201"/>
            </a:xfrm>
          </p:grpSpPr>
          <p:sp>
            <p:nvSpPr>
              <p:cNvPr id="1034"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
            <p:nvSpPr>
              <p:cNvPr id="1035"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10"/>
          <p:cNvSpPr>
            <a:spLocks noGrp="1" noChangeArrowheads="1"/>
          </p:cNvSpPr>
          <p:nvPr>
            <p:ph type="body" idx="1"/>
          </p:nvPr>
        </p:nvSpPr>
        <p:spPr bwMode="auto">
          <a:xfrm>
            <a:off x="838200" y="2362200"/>
            <a:ext cx="7693025"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7" name="Rectangle 11"/>
          <p:cNvSpPr>
            <a:spLocks noGrp="1" noChangeArrowheads="1"/>
          </p:cNvSpPr>
          <p:nvPr>
            <p:ph type="dt" sz="half" idx="2"/>
          </p:nvPr>
        </p:nvSpPr>
        <p:spPr bwMode="auto">
          <a:xfrm>
            <a:off x="2438400" y="6248400"/>
            <a:ext cx="21304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smtClean="0"/>
            </a:lvl1pPr>
          </a:lstStyle>
          <a:p>
            <a:pPr>
              <a:defRPr/>
            </a:pPr>
            <a:endParaRPr lang="en-US" altLang="en-US" dirty="0"/>
          </a:p>
        </p:txBody>
      </p:sp>
      <p:sp>
        <p:nvSpPr>
          <p:cNvPr id="4108" name="Rectangle 12"/>
          <p:cNvSpPr>
            <a:spLocks noGrp="1" noChangeArrowheads="1"/>
          </p:cNvSpPr>
          <p:nvPr>
            <p:ph type="ftr" sz="quarter" idx="3"/>
          </p:nvPr>
        </p:nvSpPr>
        <p:spPr bwMode="auto">
          <a:xfrm>
            <a:off x="5791200" y="6248400"/>
            <a:ext cx="2897188"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smtClean="0"/>
            </a:lvl1pPr>
          </a:lstStyle>
          <a:p>
            <a:pPr>
              <a:defRPr/>
            </a:pPr>
            <a:endParaRPr lang="en-US" altLang="en-US" dirty="0"/>
          </a:p>
        </p:txBody>
      </p:sp>
      <p:sp>
        <p:nvSpPr>
          <p:cNvPr id="4109" name="Rectangle 13"/>
          <p:cNvSpPr>
            <a:spLocks noGrp="1" noChangeArrowheads="1"/>
          </p:cNvSpPr>
          <p:nvPr>
            <p:ph type="sldNum" sz="quarter" idx="4"/>
          </p:nvPr>
        </p:nvSpPr>
        <p:spPr bwMode="auto">
          <a:xfrm>
            <a:off x="84138" y="6242050"/>
            <a:ext cx="58737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eaLnBrk="1" hangingPunct="1">
              <a:defRPr sz="2600" b="1" smtClean="0">
                <a:solidFill>
                  <a:schemeClr val="bg1"/>
                </a:solidFill>
              </a:defRPr>
            </a:lvl1pPr>
          </a:lstStyle>
          <a:p>
            <a:pPr>
              <a:defRPr/>
            </a:pPr>
            <a:fld id="{5528130E-CFD2-4187-AD52-014BF5A4C4FE}"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87E547-4985-F64B-9C07-4611E025A11E}" type="datetimeFigureOut">
              <a:rPr lang="en-US" smtClean="0"/>
              <a:t>8/31/2022</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10ABC8-48B6-8541-B9B3-644172D25133}" type="slidenum">
              <a:rPr lang="en-US" smtClean="0"/>
              <a:t>‹#›</a:t>
            </a:fld>
            <a:endParaRPr lang="en-US" dirty="0"/>
          </a:p>
        </p:txBody>
      </p:sp>
    </p:spTree>
    <p:extLst>
      <p:ext uri="{BB962C8B-B14F-4D97-AF65-F5344CB8AC3E}">
        <p14:creationId xmlns:p14="http://schemas.microsoft.com/office/powerpoint/2010/main" val="32322920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shenkman@shenkmanlaw.com" TargetMode="External"/><Relationship Id="rId2" Type="http://schemas.openxmlformats.org/officeDocument/2006/relationships/hyperlink" Target="mailto:ewalny@walnylegal.com" TargetMode="Externa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EF1DA-3CC1-784F-A7D8-4403C5812E65}"/>
              </a:ext>
            </a:extLst>
          </p:cNvPr>
          <p:cNvSpPr>
            <a:spLocks noGrp="1"/>
          </p:cNvSpPr>
          <p:nvPr>
            <p:ph type="ctrTitle"/>
          </p:nvPr>
        </p:nvSpPr>
        <p:spPr>
          <a:xfrm>
            <a:off x="2782956" y="714858"/>
            <a:ext cx="5854148" cy="3727933"/>
          </a:xfrm>
        </p:spPr>
        <p:txBody>
          <a:bodyPr>
            <a:normAutofit/>
          </a:bodyPr>
          <a:lstStyle/>
          <a:p>
            <a:r>
              <a:rPr lang="en-US" sz="2600" dirty="0">
                <a:latin typeface="Optima" panose="02000503060000020004" pitchFamily="2" charset="0"/>
              </a:rPr>
              <a:t>2022 Consumer Webinar Series for  National Estate Planning Awareness Month:</a:t>
            </a:r>
            <a:br>
              <a:rPr lang="en-US" sz="3600" dirty="0">
                <a:latin typeface="Optima" panose="02000503060000020004" pitchFamily="2" charset="0"/>
              </a:rPr>
            </a:br>
            <a:r>
              <a:rPr lang="en-US" sz="4400" b="1" dirty="0">
                <a:latin typeface="Optima" panose="02000503060000020004" pitchFamily="2" charset="0"/>
              </a:rPr>
              <a:t>Revocable Trusts </a:t>
            </a:r>
            <a:br>
              <a:rPr lang="en-US" sz="4400" b="1" dirty="0">
                <a:latin typeface="Optima" panose="02000503060000020004" pitchFamily="2" charset="0"/>
              </a:rPr>
            </a:br>
            <a:r>
              <a:rPr lang="en-US" sz="4400" b="1" dirty="0">
                <a:latin typeface="Optima" panose="02000503060000020004" pitchFamily="2" charset="0"/>
              </a:rPr>
              <a:t>(Living Trusts)</a:t>
            </a:r>
          </a:p>
        </p:txBody>
      </p:sp>
    </p:spTree>
    <p:extLst>
      <p:ext uri="{BB962C8B-B14F-4D97-AF65-F5344CB8AC3E}">
        <p14:creationId xmlns:p14="http://schemas.microsoft.com/office/powerpoint/2010/main" val="2362182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noGrp="1" noChangeArrowheads="1"/>
          </p:cNvSpPr>
          <p:nvPr>
            <p:ph type="title"/>
          </p:nvPr>
        </p:nvSpPr>
        <p:spPr/>
        <p:txBody>
          <a:bodyPr/>
          <a:lstStyle/>
          <a:p>
            <a:pPr eaLnBrk="1" hangingPunct="1"/>
            <a:r>
              <a:rPr lang="en-US" altLang="en-US" dirty="0"/>
              <a:t>General Disclaimer</a:t>
            </a:r>
          </a:p>
        </p:txBody>
      </p:sp>
      <p:sp>
        <p:nvSpPr>
          <p:cNvPr id="4099" name="Rectangle 3"/>
          <p:cNvSpPr>
            <a:spLocks noGrp="1" noChangeArrowheads="1"/>
          </p:cNvSpPr>
          <p:nvPr>
            <p:ph type="body" idx="1"/>
          </p:nvPr>
        </p:nvSpPr>
        <p:spPr/>
        <p:txBody>
          <a:bodyPr/>
          <a:lstStyle/>
          <a:p>
            <a:pPr eaLnBrk="1" hangingPunct="1">
              <a:lnSpc>
                <a:spcPct val="90000"/>
              </a:lnSpc>
            </a:pPr>
            <a:r>
              <a:rPr lang="en-US" altLang="en-US" sz="2000" dirty="0">
                <a:solidFill>
                  <a:schemeClr val="tx2"/>
                </a:solidFill>
              </a:rPr>
              <a:t>The information and/or the materials provided as part of this program are intended and provided solely for informational and educational purposes.  None of the information and/or materials provided as part of this power point or ancillary materials are intended to be, nor should they be construed to be the basis of any investment, legal, tax or other professional advice. Under no circumstances  should the audio, PowerPoint or other materials be considered to be, or used as, independent legal, tax, investment or other professional advice. The discussions are general in nature and not person specific. Laws vary by state and are subject to constant change. Economic developments could dramatically alter the illustrations or recommendations offered in the program or materials.</a:t>
            </a:r>
          </a:p>
        </p:txBody>
      </p:sp>
      <p:sp>
        <p:nvSpPr>
          <p:cNvPr id="2" name="Slide Number Placeholder 1"/>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BDBC964-145E-46F2-873C-964447E6BE34}"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2930652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Revocable Trust?</a:t>
            </a:r>
          </a:p>
        </p:txBody>
      </p:sp>
      <p:sp>
        <p:nvSpPr>
          <p:cNvPr id="3" name="Content Placeholder 2"/>
          <p:cNvSpPr>
            <a:spLocks noGrp="1"/>
          </p:cNvSpPr>
          <p:nvPr>
            <p:ph idx="1"/>
          </p:nvPr>
        </p:nvSpPr>
        <p:spPr/>
        <p:txBody>
          <a:bodyPr/>
          <a:lstStyle/>
          <a:p>
            <a:r>
              <a:rPr lang="en-US" sz="1800" dirty="0">
                <a:solidFill>
                  <a:schemeClr val="tx2"/>
                </a:solidFill>
              </a:rPr>
              <a:t>A  </a:t>
            </a:r>
            <a:r>
              <a:rPr lang="en-US" sz="1800" dirty="0">
                <a:solidFill>
                  <a:schemeClr val="tx2"/>
                </a:solidFill>
                <a:highlight>
                  <a:srgbClr val="FFFF00"/>
                </a:highlight>
              </a:rPr>
              <a:t>revocable trust </a:t>
            </a:r>
            <a:r>
              <a:rPr lang="en-US" sz="1800" dirty="0">
                <a:solidFill>
                  <a:schemeClr val="tx2"/>
                </a:solidFill>
              </a:rPr>
              <a:t>is trust that can be amended, changed, or revoked during the grantor’s lifetime.</a:t>
            </a:r>
          </a:p>
          <a:p>
            <a:r>
              <a:rPr lang="en-US" sz="1800" dirty="0">
                <a:solidFill>
                  <a:schemeClr val="tx2"/>
                </a:solidFill>
              </a:rPr>
              <a:t>“</a:t>
            </a:r>
            <a:r>
              <a:rPr lang="en-US" sz="1800" dirty="0">
                <a:solidFill>
                  <a:schemeClr val="tx2"/>
                </a:solidFill>
                <a:highlight>
                  <a:srgbClr val="FFFF00"/>
                </a:highlight>
              </a:rPr>
              <a:t>Revocable</a:t>
            </a:r>
            <a:r>
              <a:rPr lang="en-US" sz="1800" dirty="0">
                <a:solidFill>
                  <a:schemeClr val="tx2"/>
                </a:solidFill>
              </a:rPr>
              <a:t>” means can be changed.</a:t>
            </a:r>
          </a:p>
          <a:p>
            <a:r>
              <a:rPr lang="en-US" sz="1800" dirty="0">
                <a:solidFill>
                  <a:schemeClr val="tx2"/>
                </a:solidFill>
              </a:rPr>
              <a:t>“Trust” is a legal document between a “</a:t>
            </a:r>
            <a:r>
              <a:rPr lang="en-US" sz="1800" dirty="0">
                <a:solidFill>
                  <a:schemeClr val="tx2"/>
                </a:solidFill>
                <a:highlight>
                  <a:srgbClr val="FFFF00"/>
                </a:highlight>
              </a:rPr>
              <a:t>grantor/settlor</a:t>
            </a:r>
            <a:r>
              <a:rPr lang="en-US" sz="1800" dirty="0">
                <a:solidFill>
                  <a:schemeClr val="tx2"/>
                </a:solidFill>
              </a:rPr>
              <a:t>” who sets up the trust and the “</a:t>
            </a:r>
            <a:r>
              <a:rPr lang="en-US" sz="1800" dirty="0">
                <a:solidFill>
                  <a:schemeClr val="tx2"/>
                </a:solidFill>
                <a:highlight>
                  <a:srgbClr val="FFFF00"/>
                </a:highlight>
              </a:rPr>
              <a:t>trustee</a:t>
            </a:r>
            <a:r>
              <a:rPr lang="en-US" sz="1800" dirty="0">
                <a:solidFill>
                  <a:schemeClr val="tx2"/>
                </a:solidFill>
              </a:rPr>
              <a:t>” who administers the trust. It is an arrangement where the trustee manages the trust assets for the people named in the trust who are called “</a:t>
            </a:r>
            <a:r>
              <a:rPr lang="en-US" sz="1800" dirty="0">
                <a:solidFill>
                  <a:schemeClr val="tx2"/>
                </a:solidFill>
                <a:highlight>
                  <a:srgbClr val="FFFF00"/>
                </a:highlight>
              </a:rPr>
              <a:t>beneficiaries.</a:t>
            </a:r>
            <a:r>
              <a:rPr lang="en-US" sz="1800" dirty="0">
                <a:solidFill>
                  <a:schemeClr val="tx2"/>
                </a:solidFill>
              </a:rPr>
              <a:t>”</a:t>
            </a:r>
          </a:p>
          <a:p>
            <a:r>
              <a:rPr lang="en-US" sz="1800" dirty="0">
                <a:solidFill>
                  <a:schemeClr val="tx2"/>
                </a:solidFill>
              </a:rPr>
              <a:t>A revocable trust can hold assets (“</a:t>
            </a:r>
            <a:r>
              <a:rPr lang="en-US" sz="1800" dirty="0">
                <a:solidFill>
                  <a:schemeClr val="tx2"/>
                </a:solidFill>
                <a:highlight>
                  <a:srgbClr val="FFFF00"/>
                </a:highlight>
              </a:rPr>
              <a:t>funded</a:t>
            </a:r>
            <a:r>
              <a:rPr lang="en-US" sz="1800" dirty="0">
                <a:solidFill>
                  <a:schemeClr val="tx2"/>
                </a:solidFill>
              </a:rPr>
              <a:t>”) or not have assets transferred to it now (“</a:t>
            </a:r>
            <a:r>
              <a:rPr lang="en-US" sz="1800" dirty="0">
                <a:solidFill>
                  <a:schemeClr val="tx2"/>
                </a:solidFill>
                <a:highlight>
                  <a:srgbClr val="FFFF00"/>
                </a:highlight>
              </a:rPr>
              <a:t>standby</a:t>
            </a:r>
            <a:r>
              <a:rPr lang="en-US" sz="1800" dirty="0">
                <a:solidFill>
                  <a:schemeClr val="tx2"/>
                </a:solidFill>
              </a:rPr>
              <a:t>”) and perhaps just be funded by your will pouring assets into it on death.</a:t>
            </a:r>
          </a:p>
          <a:p>
            <a:r>
              <a:rPr lang="en-US" sz="1800" dirty="0">
                <a:solidFill>
                  <a:schemeClr val="tx2"/>
                </a:solidFill>
              </a:rPr>
              <a:t>The revocable trust is different the an “</a:t>
            </a:r>
            <a:r>
              <a:rPr lang="en-US" sz="1800" dirty="0">
                <a:solidFill>
                  <a:schemeClr val="tx2"/>
                </a:solidFill>
                <a:highlight>
                  <a:srgbClr val="FFFF00"/>
                </a:highlight>
              </a:rPr>
              <a:t>irrevocable</a:t>
            </a:r>
            <a:r>
              <a:rPr lang="en-US" sz="1800" dirty="0">
                <a:solidFill>
                  <a:schemeClr val="tx2"/>
                </a:solidFill>
              </a:rPr>
              <a:t>” trust that may be used for asset protection planning or tax planning. A revocable trust is the keystone of many perhaps most estate plans.</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3</a:t>
            </a:fld>
            <a:endParaRPr lang="en-US" altLang="en-US" dirty="0"/>
          </a:p>
        </p:txBody>
      </p:sp>
    </p:spTree>
    <p:extLst>
      <p:ext uri="{BB962C8B-B14F-4D97-AF65-F5344CB8AC3E}">
        <p14:creationId xmlns:p14="http://schemas.microsoft.com/office/powerpoint/2010/main" val="3170039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the benefits of a revocable trust?</a:t>
            </a:r>
          </a:p>
        </p:txBody>
      </p:sp>
      <p:sp>
        <p:nvSpPr>
          <p:cNvPr id="3" name="Content Placeholder 2"/>
          <p:cNvSpPr>
            <a:spLocks noGrp="1"/>
          </p:cNvSpPr>
          <p:nvPr>
            <p:ph idx="1"/>
          </p:nvPr>
        </p:nvSpPr>
        <p:spPr/>
        <p:txBody>
          <a:bodyPr/>
          <a:lstStyle/>
          <a:p>
            <a:r>
              <a:rPr lang="en-US" sz="1800" dirty="0">
                <a:solidFill>
                  <a:schemeClr val="tx2"/>
                </a:solidFill>
              </a:rPr>
              <a:t>Avoids Probate. You don’t need the legal process of having a will admitted to court with a revocable trust unless assets are outside the trust.</a:t>
            </a:r>
          </a:p>
          <a:p>
            <a:r>
              <a:rPr lang="en-US" sz="1800" dirty="0">
                <a:solidFill>
                  <a:schemeClr val="tx2"/>
                </a:solidFill>
              </a:rPr>
              <a:t>Privacy. You can administer a revocable trust through disability and death and after without formal court involvement. So, it can preserve privacy. Big exception – if there is a lawsuit it will become public.</a:t>
            </a:r>
          </a:p>
          <a:p>
            <a:r>
              <a:rPr lang="en-US" sz="1800" dirty="0">
                <a:solidFill>
                  <a:schemeClr val="tx2"/>
                </a:solidFill>
              </a:rPr>
              <a:t>Avoid ancillary probate. If you have assets in several states, you might need a probate process in each state (called “ancillary” probate when in a state other than where you lived). If those assets are all in a revocable trust you might avoid the need for multiple probates.</a:t>
            </a:r>
          </a:p>
          <a:p>
            <a:r>
              <a:rPr lang="en-US" sz="1800" dirty="0">
                <a:solidFill>
                  <a:schemeClr val="tx2"/>
                </a:solidFill>
              </a:rPr>
              <a:t>Disability planning. It can be more powerful and safer than a power of attorney.</a:t>
            </a:r>
          </a:p>
          <a:p>
            <a:r>
              <a:rPr lang="en-US" sz="1800" dirty="0">
                <a:solidFill>
                  <a:schemeClr val="tx2"/>
                </a:solidFill>
              </a:rPr>
              <a:t>Takes effect during your life whereas a will only takes effect when you die as a will.</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4</a:t>
            </a:fld>
            <a:endParaRPr lang="en-US" altLang="en-US" dirty="0"/>
          </a:p>
        </p:txBody>
      </p:sp>
    </p:spTree>
    <p:extLst>
      <p:ext uri="{BB962C8B-B14F-4D97-AF65-F5344CB8AC3E}">
        <p14:creationId xmlns:p14="http://schemas.microsoft.com/office/powerpoint/2010/main" val="834020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Else Your Revocable Trust Does?</a:t>
            </a:r>
          </a:p>
        </p:txBody>
      </p:sp>
      <p:sp>
        <p:nvSpPr>
          <p:cNvPr id="3" name="Content Placeholder 2"/>
          <p:cNvSpPr>
            <a:spLocks noGrp="1"/>
          </p:cNvSpPr>
          <p:nvPr>
            <p:ph idx="1"/>
          </p:nvPr>
        </p:nvSpPr>
        <p:spPr/>
        <p:txBody>
          <a:bodyPr/>
          <a:lstStyle/>
          <a:p>
            <a:r>
              <a:rPr lang="en-US" sz="2000" dirty="0">
                <a:solidFill>
                  <a:schemeClr val="tx2"/>
                </a:solidFill>
              </a:rPr>
              <a:t>Reduce risk of elder financial abuse. The trust can have a separate name and tax identification number which may make it more difficult for perpetrators to divert assets.</a:t>
            </a:r>
          </a:p>
          <a:p>
            <a:r>
              <a:rPr lang="en-US" sz="2000" dirty="0">
                <a:solidFill>
                  <a:schemeClr val="tx2"/>
                </a:solidFill>
              </a:rPr>
              <a:t>Consider appointing a trust protector to provide further safeguards.</a:t>
            </a:r>
          </a:p>
          <a:p>
            <a:r>
              <a:rPr lang="en-US" sz="2000" dirty="0">
                <a:solidFill>
                  <a:schemeClr val="tx2"/>
                </a:solidFill>
              </a:rPr>
              <a:t>To get these benefits </a:t>
            </a:r>
            <a:r>
              <a:rPr lang="en-US" sz="2000">
                <a:solidFill>
                  <a:schemeClr val="tx2"/>
                </a:solidFill>
              </a:rPr>
              <a:t>you should put assets into a trust.</a:t>
            </a:r>
            <a:endParaRPr lang="en-US" sz="2000" dirty="0">
              <a:solidFill>
                <a:schemeClr val="tx2"/>
              </a:solidFill>
            </a:endParaRP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5</a:t>
            </a:fld>
            <a:endParaRPr lang="en-US" altLang="en-US" dirty="0"/>
          </a:p>
        </p:txBody>
      </p:sp>
    </p:spTree>
    <p:extLst>
      <p:ext uri="{BB962C8B-B14F-4D97-AF65-F5344CB8AC3E}">
        <p14:creationId xmlns:p14="http://schemas.microsoft.com/office/powerpoint/2010/main" val="156477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information</a:t>
            </a:r>
          </a:p>
        </p:txBody>
      </p:sp>
      <p:sp>
        <p:nvSpPr>
          <p:cNvPr id="3" name="Content Placeholder 2"/>
          <p:cNvSpPr>
            <a:spLocks noGrp="1"/>
          </p:cNvSpPr>
          <p:nvPr>
            <p:ph idx="1"/>
          </p:nvPr>
        </p:nvSpPr>
        <p:spPr/>
        <p:txBody>
          <a:bodyPr/>
          <a:lstStyle/>
          <a:p>
            <a:r>
              <a:rPr lang="en-US" dirty="0">
                <a:solidFill>
                  <a:schemeClr val="tx2"/>
                </a:solidFill>
              </a:rPr>
              <a:t>Eido M. Walny, Esq. </a:t>
            </a:r>
            <a:r>
              <a:rPr lang="en-US" dirty="0">
                <a:solidFill>
                  <a:schemeClr val="tx2"/>
                </a:solidFill>
                <a:hlinkClick r:id="rId2"/>
              </a:rPr>
              <a:t>ewalny@walnylegal.com</a:t>
            </a:r>
            <a:r>
              <a:rPr lang="en-US" dirty="0">
                <a:solidFill>
                  <a:schemeClr val="tx2"/>
                </a:solidFill>
              </a:rPr>
              <a:t> </a:t>
            </a:r>
          </a:p>
          <a:p>
            <a:r>
              <a:rPr lang="en-US" dirty="0">
                <a:solidFill>
                  <a:schemeClr val="tx2"/>
                </a:solidFill>
              </a:rPr>
              <a:t>Martin M. Shenkman, Esq. </a:t>
            </a:r>
            <a:r>
              <a:rPr lang="en-US" dirty="0">
                <a:solidFill>
                  <a:schemeClr val="tx2"/>
                </a:solidFill>
                <a:hlinkClick r:id="rId3"/>
              </a:rPr>
              <a:t>shenkman@shenkmanlaw.com</a:t>
            </a:r>
            <a:endParaRPr lang="en-US" dirty="0">
              <a:solidFill>
                <a:schemeClr val="tx2"/>
              </a:solidFill>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67200" y="6086475"/>
            <a:ext cx="1292432" cy="495605"/>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65467" y="6086475"/>
            <a:ext cx="1596966" cy="483108"/>
          </a:xfrm>
          <a:prstGeom prst="rect">
            <a:avLst/>
          </a:prstGeom>
        </p:spPr>
      </p:pic>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72200" y="5637306"/>
            <a:ext cx="1886527" cy="1220694"/>
          </a:xfrm>
          <a:prstGeom prst="rect">
            <a:avLst/>
          </a:prstGeom>
        </p:spPr>
      </p:pic>
      <p:sp>
        <p:nvSpPr>
          <p:cNvPr id="7" name="Slide Number Placeholder 6"/>
          <p:cNvSpPr>
            <a:spLocks noGrp="1"/>
          </p:cNvSpPr>
          <p:nvPr>
            <p:ph type="sldNum" sz="quarter" idx="12"/>
          </p:nvPr>
        </p:nvSpPr>
        <p:spPr/>
        <p:txBody>
          <a:bodyPr/>
          <a:lstStyle/>
          <a:p>
            <a:pPr>
              <a:defRPr/>
            </a:pPr>
            <a:fld id="{5BDBC964-145E-46F2-873C-964447E6BE34}" type="slidenum">
              <a:rPr lang="en-US" altLang="en-US" smtClean="0"/>
              <a:pPr>
                <a:defRPr/>
              </a:pPr>
              <a:t>6</a:t>
            </a:fld>
            <a:endParaRPr lang="en-US" altLang="en-US" dirty="0"/>
          </a:p>
        </p:txBody>
      </p:sp>
    </p:spTree>
    <p:extLst>
      <p:ext uri="{BB962C8B-B14F-4D97-AF65-F5344CB8AC3E}">
        <p14:creationId xmlns:p14="http://schemas.microsoft.com/office/powerpoint/2010/main" val="2699482620"/>
      </p:ext>
    </p:extLst>
  </p:cSld>
  <p:clrMapOvr>
    <a:masterClrMapping/>
  </p:clrMapOvr>
</p:sld>
</file>

<file path=ppt/theme/theme1.xml><?xml version="1.0" encoding="utf-8"?>
<a:theme xmlns:a="http://schemas.openxmlformats.org/drawingml/2006/main" name="Capsules">
  <a:themeElements>
    <a:clrScheme name="LawEasy">
      <a:dk1>
        <a:srgbClr val="3A9BBB"/>
      </a:dk1>
      <a:lt1>
        <a:srgbClr val="FFFFFF"/>
      </a:lt1>
      <a:dk2>
        <a:srgbClr val="000000"/>
      </a:dk2>
      <a:lt2>
        <a:srgbClr val="FFFFFF"/>
      </a:lt2>
      <a:accent1>
        <a:srgbClr val="BF0000"/>
      </a:accent1>
      <a:accent2>
        <a:srgbClr val="3A9BBB"/>
      </a:accent2>
      <a:accent3>
        <a:srgbClr val="AAAAAA"/>
      </a:accent3>
      <a:accent4>
        <a:srgbClr val="DADADA"/>
      </a:accent4>
      <a:accent5>
        <a:srgbClr val="FFE2AA"/>
      </a:accent5>
      <a:accent6>
        <a:srgbClr val="BF0000"/>
      </a:accent6>
      <a:hlink>
        <a:srgbClr val="000000"/>
      </a:hlink>
      <a:folHlink>
        <a:srgbClr val="FF7C80"/>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Capsules</Template>
  <TotalTime>1657</TotalTime>
  <Words>569</Words>
  <Application>Microsoft Office PowerPoint</Application>
  <PresentationFormat>On-screen Show (4:3)</PresentationFormat>
  <Paragraphs>27</Paragraphs>
  <Slides>6</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Optima</vt:lpstr>
      <vt:lpstr>Times New Roman</vt:lpstr>
      <vt:lpstr>Wingdings</vt:lpstr>
      <vt:lpstr>Capsules</vt:lpstr>
      <vt:lpstr>Office Theme</vt:lpstr>
      <vt:lpstr>2022 Consumer Webinar Series for  National Estate Planning Awareness Month: Revocable Trusts  (Living Trusts)</vt:lpstr>
      <vt:lpstr>General Disclaimer</vt:lpstr>
      <vt:lpstr>What is a Revocable Trust?</vt:lpstr>
      <vt:lpstr>What are the benefits of a revocable trust?</vt:lpstr>
      <vt:lpstr>What Else Your Revocable Trust Does?</vt:lpstr>
      <vt:lpstr>Additional information</vt:lpstr>
    </vt:vector>
  </TitlesOfParts>
  <Company>MMS PC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Essential Financial, Retirement and Estate Planning for Lawyers</dc:title>
  <dc:creator>MShenkman</dc:creator>
  <cp:lastModifiedBy>Martin Shenkman</cp:lastModifiedBy>
  <cp:revision>34</cp:revision>
  <cp:lastPrinted>2017-05-11T15:12:18Z</cp:lastPrinted>
  <dcterms:created xsi:type="dcterms:W3CDTF">2012-02-15T14:56:32Z</dcterms:created>
  <dcterms:modified xsi:type="dcterms:W3CDTF">2022-09-01T17:43:36Z</dcterms:modified>
</cp:coreProperties>
</file>