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73" r:id="rId2"/>
  </p:sldMasterIdLst>
  <p:notesMasterIdLst>
    <p:notesMasterId r:id="rId9"/>
  </p:notesMasterIdLst>
  <p:sldIdLst>
    <p:sldId id="256" r:id="rId3"/>
    <p:sldId id="257" r:id="rId4"/>
    <p:sldId id="258" r:id="rId5"/>
    <p:sldId id="261" r:id="rId6"/>
    <p:sldId id="265" r:id="rId7"/>
    <p:sldId id="264" r:id="rId8"/>
  </p:sldIdLst>
  <p:sldSz cx="9144000" cy="6858000" type="screen4x3"/>
  <p:notesSz cx="6881813"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1" autoAdjust="0"/>
    <p:restoredTop sz="94660"/>
  </p:normalViewPr>
  <p:slideViewPr>
    <p:cSldViewPr>
      <p:cViewPr varScale="1">
        <p:scale>
          <a:sx n="78" d="100"/>
          <a:sy n="78" d="100"/>
        </p:scale>
        <p:origin x="160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198BD44A-70D5-4A33-AA0E-63EED56966D0}" type="datetimeFigureOut">
              <a:rPr lang="en-US" smtClean="0"/>
              <a:t>8/31/2022</a:t>
            </a:fld>
            <a:endParaRPr lang="en-US" dirty="0"/>
          </a:p>
        </p:txBody>
      </p:sp>
      <p:sp>
        <p:nvSpPr>
          <p:cNvPr id="4" name="Slide Image Placeholder 3"/>
          <p:cNvSpPr>
            <a:spLocks noGrp="1" noRot="1" noChangeAspect="1"/>
          </p:cNvSpPr>
          <p:nvPr>
            <p:ph type="sldImg" idx="2"/>
          </p:nvPr>
        </p:nvSpPr>
        <p:spPr>
          <a:xfrm>
            <a:off x="1350963" y="1162050"/>
            <a:ext cx="4179887" cy="313690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DC0E781A-68C4-4EF7-8930-C08217C6D449}" type="slidenum">
              <a:rPr lang="en-US" smtClean="0"/>
              <a:t>‹#›</a:t>
            </a:fld>
            <a:endParaRPr lang="en-US" dirty="0"/>
          </a:p>
        </p:txBody>
      </p:sp>
    </p:spTree>
    <p:extLst>
      <p:ext uri="{BB962C8B-B14F-4D97-AF65-F5344CB8AC3E}">
        <p14:creationId xmlns:p14="http://schemas.microsoft.com/office/powerpoint/2010/main" val="3138021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dirty="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dirty="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grpSp>
      <p:sp>
        <p:nvSpPr>
          <p:cNvPr id="512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pPr lvl="0"/>
            <a:r>
              <a:rPr lang="en-US" altLang="en-US" noProof="0"/>
              <a:t>Click to edit Master subtitle style</a:t>
            </a:r>
          </a:p>
        </p:txBody>
      </p:sp>
      <p:sp>
        <p:nvSpPr>
          <p:cNvPr id="51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altLang="en-US" noProof="0"/>
              <a:t>Click to edit Master title style</a:t>
            </a:r>
          </a:p>
        </p:txBody>
      </p:sp>
      <p:sp>
        <p:nvSpPr>
          <p:cNvPr id="10" name="Rectangle 9"/>
          <p:cNvSpPr>
            <a:spLocks noGrp="1" noChangeArrowheads="1"/>
          </p:cNvSpPr>
          <p:nvPr>
            <p:ph type="dt" sz="quarter" idx="10"/>
          </p:nvPr>
        </p:nvSpPr>
        <p:spPr/>
        <p:txBody>
          <a:bodyPr/>
          <a:lstStyle>
            <a:lvl1pPr>
              <a:defRPr smtClean="0">
                <a:solidFill>
                  <a:schemeClr val="bg1"/>
                </a:solidFill>
              </a:defRPr>
            </a:lvl1pPr>
          </a:lstStyle>
          <a:p>
            <a:pPr>
              <a:defRPr/>
            </a:pPr>
            <a:endParaRPr lang="en-US" altLang="en-US" dirty="0"/>
          </a:p>
        </p:txBody>
      </p:sp>
      <p:sp>
        <p:nvSpPr>
          <p:cNvPr id="11" name="Rectangle 10"/>
          <p:cNvSpPr>
            <a:spLocks noGrp="1" noChangeArrowheads="1"/>
          </p:cNvSpPr>
          <p:nvPr>
            <p:ph type="ftr" sz="quarter" idx="11"/>
          </p:nvPr>
        </p:nvSpPr>
        <p:spPr/>
        <p:txBody>
          <a:bodyPr/>
          <a:lstStyle>
            <a:lvl1pPr algn="r">
              <a:defRPr smtClean="0"/>
            </a:lvl1pPr>
          </a:lstStyle>
          <a:p>
            <a:pPr>
              <a:defRPr/>
            </a:pPr>
            <a:endParaRPr lang="en-US" altLang="en-US" dirty="0"/>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smtClean="0"/>
            </a:lvl1pPr>
          </a:lstStyle>
          <a:p>
            <a:pPr>
              <a:defRPr/>
            </a:pPr>
            <a:fld id="{DF512CA7-9ABB-4E7F-87A3-5B30D1E5FAEE}" type="slidenum">
              <a:rPr lang="en-US" altLang="en-US"/>
              <a:pPr>
                <a:defRPr/>
              </a:pPr>
              <a:t>‹#›</a:t>
            </a:fld>
            <a:endParaRPr lang="en-US" altLang="en-US" dirty="0"/>
          </a:p>
        </p:txBody>
      </p:sp>
    </p:spTree>
    <p:extLst>
      <p:ext uri="{BB962C8B-B14F-4D97-AF65-F5344CB8AC3E}">
        <p14:creationId xmlns:p14="http://schemas.microsoft.com/office/powerpoint/2010/main" val="3089497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B66BBF3C-D27A-44AA-8ED8-75673B0E0CF8}" type="slidenum">
              <a:rPr lang="en-US" altLang="en-US"/>
              <a:pPr>
                <a:defRPr/>
              </a:pPr>
              <a:t>‹#›</a:t>
            </a:fld>
            <a:endParaRPr lang="en-US" altLang="en-US" dirty="0"/>
          </a:p>
        </p:txBody>
      </p:sp>
    </p:spTree>
    <p:extLst>
      <p:ext uri="{BB962C8B-B14F-4D97-AF65-F5344CB8AC3E}">
        <p14:creationId xmlns:p14="http://schemas.microsoft.com/office/powerpoint/2010/main" val="2700794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A17C38C1-0FA9-4D1A-9058-52868ABB9536}" type="slidenum">
              <a:rPr lang="en-US" altLang="en-US"/>
              <a:pPr>
                <a:defRPr/>
              </a:pPr>
              <a:t>‹#›</a:t>
            </a:fld>
            <a:endParaRPr lang="en-US" altLang="en-US" dirty="0"/>
          </a:p>
        </p:txBody>
      </p:sp>
    </p:spTree>
    <p:extLst>
      <p:ext uri="{BB962C8B-B14F-4D97-AF65-F5344CB8AC3E}">
        <p14:creationId xmlns:p14="http://schemas.microsoft.com/office/powerpoint/2010/main" val="732635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602519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8832611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2234905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35264087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998443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5667486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9374485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2976913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5BDBC964-145E-46F2-873C-964447E6BE34}" type="slidenum">
              <a:rPr lang="en-US" altLang="en-US"/>
              <a:pPr>
                <a:defRPr/>
              </a:pPr>
              <a:t>‹#›</a:t>
            </a:fld>
            <a:endParaRPr lang="en-US" altLang="en-US" dirty="0"/>
          </a:p>
        </p:txBody>
      </p:sp>
    </p:spTree>
    <p:extLst>
      <p:ext uri="{BB962C8B-B14F-4D97-AF65-F5344CB8AC3E}">
        <p14:creationId xmlns:p14="http://schemas.microsoft.com/office/powerpoint/2010/main" val="28340752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36179048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37733060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8/31/2022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2778385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86C38B29-59C2-4AE4-A78E-7FE05891FE3B}" type="slidenum">
              <a:rPr lang="en-US" altLang="en-US"/>
              <a:pPr>
                <a:defRPr/>
              </a:pPr>
              <a:t>‹#›</a:t>
            </a:fld>
            <a:endParaRPr lang="en-US" altLang="en-US" dirty="0"/>
          </a:p>
        </p:txBody>
      </p:sp>
    </p:spTree>
    <p:extLst>
      <p:ext uri="{BB962C8B-B14F-4D97-AF65-F5344CB8AC3E}">
        <p14:creationId xmlns:p14="http://schemas.microsoft.com/office/powerpoint/2010/main" val="2516997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949AAAF9-9615-4B79-AD41-717300F560BA}" type="slidenum">
              <a:rPr lang="en-US" altLang="en-US"/>
              <a:pPr>
                <a:defRPr/>
              </a:pPr>
              <a:t>‹#›</a:t>
            </a:fld>
            <a:endParaRPr lang="en-US" altLang="en-US" dirty="0"/>
          </a:p>
        </p:txBody>
      </p:sp>
    </p:spTree>
    <p:extLst>
      <p:ext uri="{BB962C8B-B14F-4D97-AF65-F5344CB8AC3E}">
        <p14:creationId xmlns:p14="http://schemas.microsoft.com/office/powerpoint/2010/main" val="160658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9" name="Rectangle 13"/>
          <p:cNvSpPr>
            <a:spLocks noGrp="1" noChangeArrowheads="1"/>
          </p:cNvSpPr>
          <p:nvPr>
            <p:ph type="sldNum" sz="quarter" idx="12"/>
          </p:nvPr>
        </p:nvSpPr>
        <p:spPr>
          <a:ln/>
        </p:spPr>
        <p:txBody>
          <a:bodyPr/>
          <a:lstStyle>
            <a:lvl1pPr>
              <a:defRPr/>
            </a:lvl1pPr>
          </a:lstStyle>
          <a:p>
            <a:pPr>
              <a:defRPr/>
            </a:pPr>
            <a:fld id="{FBF5EFBA-C48B-4660-8B12-D6F80C463A73}" type="slidenum">
              <a:rPr lang="en-US" altLang="en-US"/>
              <a:pPr>
                <a:defRPr/>
              </a:pPr>
              <a:t>‹#›</a:t>
            </a:fld>
            <a:endParaRPr lang="en-US" altLang="en-US" dirty="0"/>
          </a:p>
        </p:txBody>
      </p:sp>
    </p:spTree>
    <p:extLst>
      <p:ext uri="{BB962C8B-B14F-4D97-AF65-F5344CB8AC3E}">
        <p14:creationId xmlns:p14="http://schemas.microsoft.com/office/powerpoint/2010/main" val="744124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13"/>
          <p:cNvSpPr>
            <a:spLocks noGrp="1" noChangeArrowheads="1"/>
          </p:cNvSpPr>
          <p:nvPr>
            <p:ph type="sldNum" sz="quarter" idx="12"/>
          </p:nvPr>
        </p:nvSpPr>
        <p:spPr>
          <a:ln/>
        </p:spPr>
        <p:txBody>
          <a:bodyPr/>
          <a:lstStyle>
            <a:lvl1pPr>
              <a:defRPr/>
            </a:lvl1pPr>
          </a:lstStyle>
          <a:p>
            <a:pPr>
              <a:defRPr/>
            </a:pPr>
            <a:fld id="{F4D04C6B-CB1C-4326-810E-2DFAA6983CD5}" type="slidenum">
              <a:rPr lang="en-US" altLang="en-US"/>
              <a:pPr>
                <a:defRPr/>
              </a:pPr>
              <a:t>‹#›</a:t>
            </a:fld>
            <a:endParaRPr lang="en-US" altLang="en-US" dirty="0"/>
          </a:p>
        </p:txBody>
      </p:sp>
    </p:spTree>
    <p:extLst>
      <p:ext uri="{BB962C8B-B14F-4D97-AF65-F5344CB8AC3E}">
        <p14:creationId xmlns:p14="http://schemas.microsoft.com/office/powerpoint/2010/main" val="1567126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4" name="Rectangle 13"/>
          <p:cNvSpPr>
            <a:spLocks noGrp="1" noChangeArrowheads="1"/>
          </p:cNvSpPr>
          <p:nvPr>
            <p:ph type="sldNum" sz="quarter" idx="12"/>
          </p:nvPr>
        </p:nvSpPr>
        <p:spPr>
          <a:ln/>
        </p:spPr>
        <p:txBody>
          <a:bodyPr/>
          <a:lstStyle>
            <a:lvl1pPr>
              <a:defRPr/>
            </a:lvl1pPr>
          </a:lstStyle>
          <a:p>
            <a:pPr>
              <a:defRPr/>
            </a:pPr>
            <a:fld id="{2E427462-C532-4637-BB71-80F603EB3C63}" type="slidenum">
              <a:rPr lang="en-US" altLang="en-US"/>
              <a:pPr>
                <a:defRPr/>
              </a:pPr>
              <a:t>‹#›</a:t>
            </a:fld>
            <a:endParaRPr lang="en-US" altLang="en-US" dirty="0"/>
          </a:p>
        </p:txBody>
      </p:sp>
    </p:spTree>
    <p:extLst>
      <p:ext uri="{BB962C8B-B14F-4D97-AF65-F5344CB8AC3E}">
        <p14:creationId xmlns:p14="http://schemas.microsoft.com/office/powerpoint/2010/main" val="362100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FC9324C8-6318-4669-83AD-AF02B9DF92CA}" type="slidenum">
              <a:rPr lang="en-US" altLang="en-US"/>
              <a:pPr>
                <a:defRPr/>
              </a:pPr>
              <a:t>‹#›</a:t>
            </a:fld>
            <a:endParaRPr lang="en-US" altLang="en-US" dirty="0"/>
          </a:p>
        </p:txBody>
      </p:sp>
    </p:spTree>
    <p:extLst>
      <p:ext uri="{BB962C8B-B14F-4D97-AF65-F5344CB8AC3E}">
        <p14:creationId xmlns:p14="http://schemas.microsoft.com/office/powerpoint/2010/main" val="1722355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B90A91A0-001A-4949-A9BD-8A70FE535B91}" type="slidenum">
              <a:rPr lang="en-US" altLang="en-US"/>
              <a:pPr>
                <a:defRPr/>
              </a:pPr>
              <a:t>‹#›</a:t>
            </a:fld>
            <a:endParaRPr lang="en-US" altLang="en-US" dirty="0"/>
          </a:p>
        </p:txBody>
      </p:sp>
    </p:spTree>
    <p:extLst>
      <p:ext uri="{BB962C8B-B14F-4D97-AF65-F5344CB8AC3E}">
        <p14:creationId xmlns:p14="http://schemas.microsoft.com/office/powerpoint/2010/main" val="1783007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7" name="Rectangle 11"/>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endParaRPr lang="en-US" altLang="en-US" dirty="0"/>
          </a:p>
        </p:txBody>
      </p:sp>
      <p:sp>
        <p:nvSpPr>
          <p:cNvPr id="4108" name="Rectangle 12"/>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smtClean="0"/>
            </a:lvl1pPr>
          </a:lstStyle>
          <a:p>
            <a:pPr>
              <a:defRPr/>
            </a:pPr>
            <a:endParaRPr lang="en-US" altLang="en-US" dirty="0"/>
          </a:p>
        </p:txBody>
      </p:sp>
      <p:sp>
        <p:nvSpPr>
          <p:cNvPr id="4109"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defRPr sz="2600" b="1" smtClean="0">
                <a:solidFill>
                  <a:schemeClr val="bg1"/>
                </a:solidFill>
              </a:defRPr>
            </a:lvl1pPr>
          </a:lstStyle>
          <a:p>
            <a:pPr>
              <a:defRPr/>
            </a:pPr>
            <a:fld id="{5528130E-CFD2-4187-AD52-014BF5A4C4FE}"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87E547-4985-F64B-9C07-4611E025A11E}" type="datetimeFigureOut">
              <a:rPr lang="en-US" smtClean="0"/>
              <a:t>8/31/2022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0ABC8-48B6-8541-B9B3-644172D25133}" type="slidenum">
              <a:rPr lang="en-US" smtClean="0"/>
              <a:t>‹#›</a:t>
            </a:fld>
            <a:endParaRPr lang="en-US" dirty="0"/>
          </a:p>
        </p:txBody>
      </p:sp>
    </p:spTree>
    <p:extLst>
      <p:ext uri="{BB962C8B-B14F-4D97-AF65-F5344CB8AC3E}">
        <p14:creationId xmlns:p14="http://schemas.microsoft.com/office/powerpoint/2010/main" val="32322920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shenkman@shenkmanlaw.com" TargetMode="External"/><Relationship Id="rId2" Type="http://schemas.openxmlformats.org/officeDocument/2006/relationships/hyperlink" Target="mailto:ewalny@walnylegal.com" TargetMode="Externa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EF1DA-3CC1-784F-A7D8-4403C5812E65}"/>
              </a:ext>
            </a:extLst>
          </p:cNvPr>
          <p:cNvSpPr>
            <a:spLocks noGrp="1"/>
          </p:cNvSpPr>
          <p:nvPr>
            <p:ph type="ctrTitle"/>
          </p:nvPr>
        </p:nvSpPr>
        <p:spPr>
          <a:xfrm>
            <a:off x="2782956" y="714858"/>
            <a:ext cx="5854148" cy="3727933"/>
          </a:xfrm>
        </p:spPr>
        <p:txBody>
          <a:bodyPr>
            <a:normAutofit/>
          </a:bodyPr>
          <a:lstStyle/>
          <a:p>
            <a:r>
              <a:rPr lang="en-US" sz="2600" dirty="0">
                <a:latin typeface="Optima" panose="02000503060000020004" pitchFamily="2" charset="0"/>
              </a:rPr>
              <a:t>2022 Consumer Webinar Series for  National Estate Planning Awareness Month:</a:t>
            </a:r>
            <a:br>
              <a:rPr lang="en-US" sz="3600" dirty="0">
                <a:latin typeface="Optima" panose="02000503060000020004" pitchFamily="2" charset="0"/>
              </a:rPr>
            </a:br>
            <a:r>
              <a:rPr lang="en-US" sz="3600" b="1" dirty="0">
                <a:latin typeface="Optima" panose="02000503060000020004" pitchFamily="2" charset="0"/>
              </a:rPr>
              <a:t>Life Insurance and Insurance Trusts</a:t>
            </a:r>
            <a:endParaRPr lang="en-US" sz="4400" b="1" dirty="0">
              <a:latin typeface="Optima" panose="02000503060000020004" pitchFamily="2" charset="0"/>
            </a:endParaRPr>
          </a:p>
        </p:txBody>
      </p:sp>
    </p:spTree>
    <p:extLst>
      <p:ext uri="{BB962C8B-B14F-4D97-AF65-F5344CB8AC3E}">
        <p14:creationId xmlns:p14="http://schemas.microsoft.com/office/powerpoint/2010/main" val="2362182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lstStyle/>
          <a:p>
            <a:pPr eaLnBrk="1" hangingPunct="1"/>
            <a:r>
              <a:rPr lang="en-US" altLang="en-US" dirty="0"/>
              <a:t>General Disclaimer</a:t>
            </a:r>
          </a:p>
        </p:txBody>
      </p:sp>
      <p:sp>
        <p:nvSpPr>
          <p:cNvPr id="4099" name="Rectangle 3"/>
          <p:cNvSpPr>
            <a:spLocks noGrp="1" noChangeArrowheads="1"/>
          </p:cNvSpPr>
          <p:nvPr>
            <p:ph type="body" idx="1"/>
          </p:nvPr>
        </p:nvSpPr>
        <p:spPr/>
        <p:txBody>
          <a:bodyPr/>
          <a:lstStyle/>
          <a:p>
            <a:pPr eaLnBrk="1" hangingPunct="1">
              <a:lnSpc>
                <a:spcPct val="90000"/>
              </a:lnSpc>
            </a:pPr>
            <a:r>
              <a:rPr lang="en-US" altLang="en-US" sz="2000" dirty="0">
                <a:solidFill>
                  <a:schemeClr val="tx2"/>
                </a:solidFill>
              </a:rPr>
              <a:t>The information and/or the materials provided as part of this program are intended and provided solely for informational and educational purposes.  None of the information and/or materials provided as part of this power point or ancillary materials are intended to be, nor should they be construed to be the basis of any investment, legal, tax or other professional advice. Under no circumstances  should the audio, PowerPoint or other materials be considered to be, or used as, independent legal, tax, investment or other professional advice. The discussions are general in nature and not person specific. Laws vary by state and are subject to constant change. Economic developments could dramatically alter the illustrations or recommendations offered in the program or materials.</a:t>
            </a:r>
          </a:p>
        </p:txBody>
      </p:sp>
      <p:sp>
        <p:nvSpPr>
          <p:cNvPr id="2" name="Slide Number Placeholder 1"/>
          <p:cNvSpPr>
            <a:spLocks noGrp="1"/>
          </p:cNvSpPr>
          <p:nvPr>
            <p:ph type="sldNum" sz="quarter"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BDBC964-145E-46F2-873C-964447E6BE34}" type="slidenum">
              <a:rPr kumimoji="0" lang="en-US" altLang="en-US" sz="2600" b="1" i="0" u="none" strike="noStrike" kern="1200" cap="none" spc="0" normalizeH="0" baseline="0" noProof="0" smtClean="0">
                <a:ln>
                  <a:noFill/>
                </a:ln>
                <a:solidFill>
                  <a:srgbClr val="FFFFFF"/>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a:t>
            </a:fld>
            <a:endParaRPr kumimoji="0" lang="en-US" altLang="en-US" sz="2600" b="1" i="0" u="none" strike="noStrike" kern="1200" cap="none" spc="0" normalizeH="0" baseline="0" noProof="0" dirty="0">
              <a:ln>
                <a:noFill/>
              </a:ln>
              <a:solidFill>
                <a:srgbClr val="FFFFFF"/>
              </a:solidFill>
              <a:effectLst/>
              <a:uLnTx/>
              <a:uFillTx/>
              <a:latin typeface="Arial" charset="0"/>
              <a:ea typeface="+mn-ea"/>
              <a:cs typeface="+mn-cs"/>
            </a:endParaRPr>
          </a:p>
        </p:txBody>
      </p:sp>
    </p:spTree>
    <p:extLst>
      <p:ext uri="{BB962C8B-B14F-4D97-AF65-F5344CB8AC3E}">
        <p14:creationId xmlns:p14="http://schemas.microsoft.com/office/powerpoint/2010/main" val="2930652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Life Insurance Important to Your Estate Plan</a:t>
            </a:r>
          </a:p>
        </p:txBody>
      </p:sp>
      <p:sp>
        <p:nvSpPr>
          <p:cNvPr id="3" name="Content Placeholder 2"/>
          <p:cNvSpPr>
            <a:spLocks noGrp="1"/>
          </p:cNvSpPr>
          <p:nvPr>
            <p:ph idx="1"/>
          </p:nvPr>
        </p:nvSpPr>
        <p:spPr/>
        <p:txBody>
          <a:bodyPr/>
          <a:lstStyle/>
          <a:p>
            <a:r>
              <a:rPr lang="en-US" sz="2400" dirty="0">
                <a:solidFill>
                  <a:schemeClr val="tx2"/>
                </a:solidFill>
              </a:rPr>
              <a:t>Replace earnings for premature death.</a:t>
            </a:r>
          </a:p>
          <a:p>
            <a:r>
              <a:rPr lang="en-US" sz="2400" dirty="0">
                <a:solidFill>
                  <a:schemeClr val="tx2"/>
                </a:solidFill>
              </a:rPr>
              <a:t>Address liquidity issues.</a:t>
            </a:r>
          </a:p>
          <a:p>
            <a:r>
              <a:rPr lang="en-US" sz="2400" dirty="0">
                <a:solidFill>
                  <a:schemeClr val="tx2"/>
                </a:solidFill>
              </a:rPr>
              <a:t>Leaving a financial legacy, e.g., funding  a legacy to heirs or a charitable bequest.</a:t>
            </a:r>
          </a:p>
          <a:p>
            <a:r>
              <a:rPr lang="en-US" sz="2400" dirty="0">
                <a:solidFill>
                  <a:schemeClr val="tx2"/>
                </a:solidFill>
              </a:rPr>
              <a:t>Equalize beneficiaries (e.g., some children in the family business and others not).</a:t>
            </a:r>
          </a:p>
          <a:p>
            <a:r>
              <a:rPr lang="en-US" sz="2400" dirty="0">
                <a:solidFill>
                  <a:schemeClr val="tx2"/>
                </a:solidFill>
              </a:rPr>
              <a:t>Pay estate taxes.</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3</a:t>
            </a:fld>
            <a:endParaRPr lang="en-US" altLang="en-US" dirty="0"/>
          </a:p>
        </p:txBody>
      </p:sp>
    </p:spTree>
    <p:extLst>
      <p:ext uri="{BB962C8B-B14F-4D97-AF65-F5344CB8AC3E}">
        <p14:creationId xmlns:p14="http://schemas.microsoft.com/office/powerpoint/2010/main" val="3170039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Life Insurance</a:t>
            </a:r>
          </a:p>
        </p:txBody>
      </p:sp>
      <p:sp>
        <p:nvSpPr>
          <p:cNvPr id="3" name="Content Placeholder 2"/>
          <p:cNvSpPr>
            <a:spLocks noGrp="1"/>
          </p:cNvSpPr>
          <p:nvPr>
            <p:ph idx="1"/>
          </p:nvPr>
        </p:nvSpPr>
        <p:spPr/>
        <p:txBody>
          <a:bodyPr/>
          <a:lstStyle/>
          <a:p>
            <a:r>
              <a:rPr lang="en-US" sz="2600" dirty="0">
                <a:solidFill>
                  <a:schemeClr val="tx2"/>
                </a:solidFill>
              </a:rPr>
              <a:t>Term</a:t>
            </a:r>
          </a:p>
          <a:p>
            <a:r>
              <a:rPr lang="en-US" sz="2600" dirty="0">
                <a:solidFill>
                  <a:schemeClr val="tx2"/>
                </a:solidFill>
              </a:rPr>
              <a:t>Whole life</a:t>
            </a:r>
          </a:p>
          <a:p>
            <a:r>
              <a:rPr lang="en-US" sz="2600" dirty="0">
                <a:solidFill>
                  <a:schemeClr val="tx2"/>
                </a:solidFill>
              </a:rPr>
              <a:t>Others</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4</a:t>
            </a:fld>
            <a:endParaRPr lang="en-US" altLang="en-US" dirty="0"/>
          </a:p>
        </p:txBody>
      </p:sp>
    </p:spTree>
    <p:extLst>
      <p:ext uri="{BB962C8B-B14F-4D97-AF65-F5344CB8AC3E}">
        <p14:creationId xmlns:p14="http://schemas.microsoft.com/office/powerpoint/2010/main" val="834020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Life Insurance Trust?</a:t>
            </a:r>
          </a:p>
        </p:txBody>
      </p:sp>
      <p:sp>
        <p:nvSpPr>
          <p:cNvPr id="3" name="Content Placeholder 2"/>
          <p:cNvSpPr>
            <a:spLocks noGrp="1"/>
          </p:cNvSpPr>
          <p:nvPr>
            <p:ph idx="1"/>
          </p:nvPr>
        </p:nvSpPr>
        <p:spPr/>
        <p:txBody>
          <a:bodyPr/>
          <a:lstStyle/>
          <a:p>
            <a:r>
              <a:rPr lang="en-US" dirty="0">
                <a:solidFill>
                  <a:schemeClr val="tx2"/>
                </a:solidFill>
              </a:rPr>
              <a:t>What is a “</a:t>
            </a:r>
            <a:r>
              <a:rPr lang="en-US" dirty="0">
                <a:solidFill>
                  <a:schemeClr val="tx2"/>
                </a:solidFill>
                <a:highlight>
                  <a:srgbClr val="FFFF00"/>
                </a:highlight>
              </a:rPr>
              <a:t>trust</a:t>
            </a:r>
            <a:r>
              <a:rPr lang="en-US" dirty="0">
                <a:solidFill>
                  <a:schemeClr val="tx2"/>
                </a:solidFill>
              </a:rPr>
              <a:t>?”</a:t>
            </a:r>
          </a:p>
          <a:p>
            <a:r>
              <a:rPr lang="en-US" dirty="0">
                <a:solidFill>
                  <a:schemeClr val="tx2"/>
                </a:solidFill>
              </a:rPr>
              <a:t>What is an “</a:t>
            </a:r>
            <a:r>
              <a:rPr lang="en-US" dirty="0">
                <a:solidFill>
                  <a:schemeClr val="tx2"/>
                </a:solidFill>
                <a:highlight>
                  <a:srgbClr val="FFFF00"/>
                </a:highlight>
              </a:rPr>
              <a:t>irrevocable</a:t>
            </a:r>
            <a:r>
              <a:rPr lang="en-US" dirty="0">
                <a:solidFill>
                  <a:schemeClr val="tx2"/>
                </a:solidFill>
              </a:rPr>
              <a:t>” trust?</a:t>
            </a:r>
          </a:p>
          <a:p>
            <a:r>
              <a:rPr lang="en-US" dirty="0">
                <a:solidFill>
                  <a:schemeClr val="tx2"/>
                </a:solidFill>
              </a:rPr>
              <a:t>What is an “</a:t>
            </a:r>
            <a:r>
              <a:rPr lang="en-US" dirty="0">
                <a:solidFill>
                  <a:schemeClr val="tx2"/>
                </a:solidFill>
                <a:highlight>
                  <a:srgbClr val="FFFF00"/>
                </a:highlight>
              </a:rPr>
              <a:t>insurance trust</a:t>
            </a:r>
            <a:r>
              <a:rPr lang="en-US" dirty="0">
                <a:solidFill>
                  <a:schemeClr val="tx2"/>
                </a:solidFill>
              </a:rPr>
              <a:t>”?</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5</a:t>
            </a:fld>
            <a:endParaRPr lang="en-US" altLang="en-US" dirty="0"/>
          </a:p>
        </p:txBody>
      </p:sp>
    </p:spTree>
    <p:extLst>
      <p:ext uri="{BB962C8B-B14F-4D97-AF65-F5344CB8AC3E}">
        <p14:creationId xmlns:p14="http://schemas.microsoft.com/office/powerpoint/2010/main" val="156477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information</a:t>
            </a:r>
          </a:p>
        </p:txBody>
      </p:sp>
      <p:sp>
        <p:nvSpPr>
          <p:cNvPr id="3" name="Content Placeholder 2"/>
          <p:cNvSpPr>
            <a:spLocks noGrp="1"/>
          </p:cNvSpPr>
          <p:nvPr>
            <p:ph idx="1"/>
          </p:nvPr>
        </p:nvSpPr>
        <p:spPr/>
        <p:txBody>
          <a:bodyPr/>
          <a:lstStyle/>
          <a:p>
            <a:r>
              <a:rPr lang="en-US" dirty="0">
                <a:solidFill>
                  <a:schemeClr val="tx2"/>
                </a:solidFill>
              </a:rPr>
              <a:t>Eido M. Walny, Esq. </a:t>
            </a:r>
            <a:r>
              <a:rPr lang="en-US" dirty="0">
                <a:solidFill>
                  <a:schemeClr val="tx2"/>
                </a:solidFill>
                <a:hlinkClick r:id="rId2"/>
              </a:rPr>
              <a:t>ewalny@walnylegal.com</a:t>
            </a:r>
            <a:r>
              <a:rPr lang="en-US" dirty="0">
                <a:solidFill>
                  <a:schemeClr val="tx2"/>
                </a:solidFill>
              </a:rPr>
              <a:t> </a:t>
            </a:r>
          </a:p>
          <a:p>
            <a:r>
              <a:rPr lang="en-US" dirty="0">
                <a:solidFill>
                  <a:schemeClr val="tx2"/>
                </a:solidFill>
              </a:rPr>
              <a:t>Martin M. Shenkman, Esq. </a:t>
            </a:r>
            <a:r>
              <a:rPr lang="en-US" dirty="0">
                <a:solidFill>
                  <a:schemeClr val="tx2"/>
                </a:solidFill>
                <a:hlinkClick r:id="rId3"/>
              </a:rPr>
              <a:t>shenkman@shenkmanlaw.com</a:t>
            </a:r>
            <a:endParaRPr lang="en-US" dirty="0">
              <a:solidFill>
                <a:schemeClr val="tx2"/>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67200" y="6086475"/>
            <a:ext cx="1292432" cy="495605"/>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65467" y="6086475"/>
            <a:ext cx="1596966" cy="483108"/>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72200" y="5637306"/>
            <a:ext cx="1886527" cy="1220694"/>
          </a:xfrm>
          <a:prstGeom prst="rect">
            <a:avLst/>
          </a:prstGeom>
        </p:spPr>
      </p:pic>
      <p:sp>
        <p:nvSpPr>
          <p:cNvPr id="7" name="Slide Number Placeholder 6"/>
          <p:cNvSpPr>
            <a:spLocks noGrp="1"/>
          </p:cNvSpPr>
          <p:nvPr>
            <p:ph type="sldNum" sz="quarter" idx="12"/>
          </p:nvPr>
        </p:nvSpPr>
        <p:spPr/>
        <p:txBody>
          <a:bodyPr/>
          <a:lstStyle/>
          <a:p>
            <a:pPr>
              <a:defRPr/>
            </a:pPr>
            <a:fld id="{5BDBC964-145E-46F2-873C-964447E6BE34}" type="slidenum">
              <a:rPr lang="en-US" altLang="en-US" smtClean="0"/>
              <a:pPr>
                <a:defRPr/>
              </a:pPr>
              <a:t>6</a:t>
            </a:fld>
            <a:endParaRPr lang="en-US" altLang="en-US" dirty="0"/>
          </a:p>
        </p:txBody>
      </p:sp>
    </p:spTree>
    <p:extLst>
      <p:ext uri="{BB962C8B-B14F-4D97-AF65-F5344CB8AC3E}">
        <p14:creationId xmlns:p14="http://schemas.microsoft.com/office/powerpoint/2010/main" val="2699482620"/>
      </p:ext>
    </p:extLst>
  </p:cSld>
  <p:clrMapOvr>
    <a:masterClrMapping/>
  </p:clrMapOvr>
</p:sld>
</file>

<file path=ppt/theme/theme1.xml><?xml version="1.0" encoding="utf-8"?>
<a:theme xmlns:a="http://schemas.openxmlformats.org/drawingml/2006/main" name="Capsules">
  <a:themeElements>
    <a:clrScheme name="LawEasy">
      <a:dk1>
        <a:srgbClr val="3A9BBB"/>
      </a:dk1>
      <a:lt1>
        <a:srgbClr val="FFFFFF"/>
      </a:lt1>
      <a:dk2>
        <a:srgbClr val="000000"/>
      </a:dk2>
      <a:lt2>
        <a:srgbClr val="FFFFFF"/>
      </a:lt2>
      <a:accent1>
        <a:srgbClr val="BF0000"/>
      </a:accent1>
      <a:accent2>
        <a:srgbClr val="3A9BBB"/>
      </a:accent2>
      <a:accent3>
        <a:srgbClr val="AAAAAA"/>
      </a:accent3>
      <a:accent4>
        <a:srgbClr val="DADADA"/>
      </a:accent4>
      <a:accent5>
        <a:srgbClr val="FFE2AA"/>
      </a:accent5>
      <a:accent6>
        <a:srgbClr val="BF0000"/>
      </a:accent6>
      <a:hlink>
        <a:srgbClr val="000000"/>
      </a:hlink>
      <a:folHlink>
        <a:srgbClr val="FF7C80"/>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Capsules</Template>
  <TotalTime>1681</TotalTime>
  <Words>282</Words>
  <Application>Microsoft Office PowerPoint</Application>
  <PresentationFormat>On-screen Show (4:3)</PresentationFormat>
  <Paragraphs>25</Paragraphs>
  <Slides>6</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Optima</vt:lpstr>
      <vt:lpstr>Times New Roman</vt:lpstr>
      <vt:lpstr>Wingdings</vt:lpstr>
      <vt:lpstr>Capsules</vt:lpstr>
      <vt:lpstr>Office Theme</vt:lpstr>
      <vt:lpstr>2022 Consumer Webinar Series for  National Estate Planning Awareness Month: Life Insurance and Insurance Trusts</vt:lpstr>
      <vt:lpstr>General Disclaimer</vt:lpstr>
      <vt:lpstr>Why is Life Insurance Important to Your Estate Plan</vt:lpstr>
      <vt:lpstr>Types of Life Insurance</vt:lpstr>
      <vt:lpstr>What is a Life Insurance Trust?</vt:lpstr>
      <vt:lpstr>Additional information</vt:lpstr>
    </vt:vector>
  </TitlesOfParts>
  <Company>MMS 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Financial, Retirement and Estate Planning for Lawyers</dc:title>
  <dc:creator>MShenkman</dc:creator>
  <cp:lastModifiedBy>Martin Shenkman</cp:lastModifiedBy>
  <cp:revision>36</cp:revision>
  <cp:lastPrinted>2017-05-11T15:12:18Z</cp:lastPrinted>
  <dcterms:created xsi:type="dcterms:W3CDTF">2012-02-15T14:56:32Z</dcterms:created>
  <dcterms:modified xsi:type="dcterms:W3CDTF">2022-09-01T18:07:18Z</dcterms:modified>
</cp:coreProperties>
</file>