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73" r:id="rId2"/>
  </p:sldMasterIdLst>
  <p:notesMasterIdLst>
    <p:notesMasterId r:id="rId9"/>
  </p:notesMasterIdLst>
  <p:sldIdLst>
    <p:sldId id="256" r:id="rId3"/>
    <p:sldId id="257" r:id="rId4"/>
    <p:sldId id="258" r:id="rId5"/>
    <p:sldId id="261" r:id="rId6"/>
    <p:sldId id="265" r:id="rId7"/>
    <p:sldId id="264" r:id="rId8"/>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1" autoAdjust="0"/>
    <p:restoredTop sz="94660"/>
  </p:normalViewPr>
  <p:slideViewPr>
    <p:cSldViewPr>
      <p:cViewPr varScale="1">
        <p:scale>
          <a:sx n="78" d="100"/>
          <a:sy n="78" d="100"/>
        </p:scale>
        <p:origin x="160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198BD44A-70D5-4A33-AA0E-63EED56966D0}" type="datetimeFigureOut">
              <a:rPr lang="en-US" smtClean="0"/>
              <a:t>8/31/2022</a:t>
            </a:fld>
            <a:endParaRPr lang="en-US" dirty="0"/>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DC0E781A-68C4-4EF7-8930-C08217C6D449}" type="slidenum">
              <a:rPr lang="en-US" smtClean="0"/>
              <a:t>‹#›</a:t>
            </a:fld>
            <a:endParaRPr lang="en-US" dirty="0"/>
          </a:p>
        </p:txBody>
      </p:sp>
    </p:spTree>
    <p:extLst>
      <p:ext uri="{BB962C8B-B14F-4D97-AF65-F5344CB8AC3E}">
        <p14:creationId xmlns:p14="http://schemas.microsoft.com/office/powerpoint/2010/main" val="313802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altLang="en-US" noProof="0"/>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ltLang="en-US" dirty="0"/>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ltLang="en-US" dirty="0"/>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DF512CA7-9ABB-4E7F-87A3-5B30D1E5FAEE}" type="slidenum">
              <a:rPr lang="en-US" altLang="en-US"/>
              <a:pPr>
                <a:defRPr/>
              </a:pPr>
              <a:t>‹#›</a:t>
            </a:fld>
            <a:endParaRPr lang="en-US" altLang="en-US" dirty="0"/>
          </a:p>
        </p:txBody>
      </p:sp>
    </p:spTree>
    <p:extLst>
      <p:ext uri="{BB962C8B-B14F-4D97-AF65-F5344CB8AC3E}">
        <p14:creationId xmlns:p14="http://schemas.microsoft.com/office/powerpoint/2010/main" val="3089497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B66BBF3C-D27A-44AA-8ED8-75673B0E0CF8}" type="slidenum">
              <a:rPr lang="en-US" altLang="en-US"/>
              <a:pPr>
                <a:defRPr/>
              </a:pPr>
              <a:t>‹#›</a:t>
            </a:fld>
            <a:endParaRPr lang="en-US" altLang="en-US" dirty="0"/>
          </a:p>
        </p:txBody>
      </p:sp>
    </p:spTree>
    <p:extLst>
      <p:ext uri="{BB962C8B-B14F-4D97-AF65-F5344CB8AC3E}">
        <p14:creationId xmlns:p14="http://schemas.microsoft.com/office/powerpoint/2010/main" val="2700794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17C38C1-0FA9-4D1A-9058-52868ABB9536}" type="slidenum">
              <a:rPr lang="en-US" altLang="en-US"/>
              <a:pPr>
                <a:defRPr/>
              </a:pPr>
              <a:t>‹#›</a:t>
            </a:fld>
            <a:endParaRPr lang="en-US" altLang="en-US" dirty="0"/>
          </a:p>
        </p:txBody>
      </p:sp>
    </p:spTree>
    <p:extLst>
      <p:ext uri="{BB962C8B-B14F-4D97-AF65-F5344CB8AC3E}">
        <p14:creationId xmlns:p14="http://schemas.microsoft.com/office/powerpoint/2010/main" val="732635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602519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8832611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234905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5264087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998443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5667486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9374485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976913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5BDBC964-145E-46F2-873C-964447E6BE34}" type="slidenum">
              <a:rPr lang="en-US" altLang="en-US"/>
              <a:pPr>
                <a:defRPr/>
              </a:pPr>
              <a:t>‹#›</a:t>
            </a:fld>
            <a:endParaRPr lang="en-US" altLang="en-US" dirty="0"/>
          </a:p>
        </p:txBody>
      </p:sp>
    </p:spTree>
    <p:extLst>
      <p:ext uri="{BB962C8B-B14F-4D97-AF65-F5344CB8AC3E}">
        <p14:creationId xmlns:p14="http://schemas.microsoft.com/office/powerpoint/2010/main" val="28340752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6179048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7733060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778385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86C38B29-59C2-4AE4-A78E-7FE05891FE3B}" type="slidenum">
              <a:rPr lang="en-US" altLang="en-US"/>
              <a:pPr>
                <a:defRPr/>
              </a:pPr>
              <a:t>‹#›</a:t>
            </a:fld>
            <a:endParaRPr lang="en-US" altLang="en-US" dirty="0"/>
          </a:p>
        </p:txBody>
      </p:sp>
    </p:spTree>
    <p:extLst>
      <p:ext uri="{BB962C8B-B14F-4D97-AF65-F5344CB8AC3E}">
        <p14:creationId xmlns:p14="http://schemas.microsoft.com/office/powerpoint/2010/main" val="2516997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949AAAF9-9615-4B79-AD41-717300F560BA}" type="slidenum">
              <a:rPr lang="en-US" altLang="en-US"/>
              <a:pPr>
                <a:defRPr/>
              </a:pPr>
              <a:t>‹#›</a:t>
            </a:fld>
            <a:endParaRPr lang="en-US" altLang="en-US" dirty="0"/>
          </a:p>
        </p:txBody>
      </p:sp>
    </p:spTree>
    <p:extLst>
      <p:ext uri="{BB962C8B-B14F-4D97-AF65-F5344CB8AC3E}">
        <p14:creationId xmlns:p14="http://schemas.microsoft.com/office/powerpoint/2010/main" val="160658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FBF5EFBA-C48B-4660-8B12-D6F80C463A73}" type="slidenum">
              <a:rPr lang="en-US" altLang="en-US"/>
              <a:pPr>
                <a:defRPr/>
              </a:pPr>
              <a:t>‹#›</a:t>
            </a:fld>
            <a:endParaRPr lang="en-US" altLang="en-US" dirty="0"/>
          </a:p>
        </p:txBody>
      </p:sp>
    </p:spTree>
    <p:extLst>
      <p:ext uri="{BB962C8B-B14F-4D97-AF65-F5344CB8AC3E}">
        <p14:creationId xmlns:p14="http://schemas.microsoft.com/office/powerpoint/2010/main" val="74412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F4D04C6B-CB1C-4326-810E-2DFAA6983CD5}" type="slidenum">
              <a:rPr lang="en-US" altLang="en-US"/>
              <a:pPr>
                <a:defRPr/>
              </a:pPr>
              <a:t>‹#›</a:t>
            </a:fld>
            <a:endParaRPr lang="en-US" altLang="en-US" dirty="0"/>
          </a:p>
        </p:txBody>
      </p:sp>
    </p:spTree>
    <p:extLst>
      <p:ext uri="{BB962C8B-B14F-4D97-AF65-F5344CB8AC3E}">
        <p14:creationId xmlns:p14="http://schemas.microsoft.com/office/powerpoint/2010/main" val="156712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2E427462-C532-4637-BB71-80F603EB3C63}" type="slidenum">
              <a:rPr lang="en-US" altLang="en-US"/>
              <a:pPr>
                <a:defRPr/>
              </a:pPr>
              <a:t>‹#›</a:t>
            </a:fld>
            <a:endParaRPr lang="en-US" altLang="en-US" dirty="0"/>
          </a:p>
        </p:txBody>
      </p:sp>
    </p:spTree>
    <p:extLst>
      <p:ext uri="{BB962C8B-B14F-4D97-AF65-F5344CB8AC3E}">
        <p14:creationId xmlns:p14="http://schemas.microsoft.com/office/powerpoint/2010/main" val="362100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FC9324C8-6318-4669-83AD-AF02B9DF92CA}" type="slidenum">
              <a:rPr lang="en-US" altLang="en-US"/>
              <a:pPr>
                <a:defRPr/>
              </a:pPr>
              <a:t>‹#›</a:t>
            </a:fld>
            <a:endParaRPr lang="en-US" altLang="en-US" dirty="0"/>
          </a:p>
        </p:txBody>
      </p:sp>
    </p:spTree>
    <p:extLst>
      <p:ext uri="{BB962C8B-B14F-4D97-AF65-F5344CB8AC3E}">
        <p14:creationId xmlns:p14="http://schemas.microsoft.com/office/powerpoint/2010/main" val="172235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B90A91A0-001A-4949-A9BD-8A70FE535B91}" type="slidenum">
              <a:rPr lang="en-US" altLang="en-US"/>
              <a:pPr>
                <a:defRPr/>
              </a:pPr>
              <a:t>‹#›</a:t>
            </a:fld>
            <a:endParaRPr lang="en-US" altLang="en-US" dirty="0"/>
          </a:p>
        </p:txBody>
      </p:sp>
    </p:spTree>
    <p:extLst>
      <p:ext uri="{BB962C8B-B14F-4D97-AF65-F5344CB8AC3E}">
        <p14:creationId xmlns:p14="http://schemas.microsoft.com/office/powerpoint/2010/main" val="1783007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endParaRPr lang="en-US" altLang="en-US" dirty="0"/>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ltLang="en-US" dirty="0"/>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5528130E-CFD2-4187-AD52-014BF5A4C4FE}"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7E547-4985-F64B-9C07-4611E025A11E}" type="datetimeFigureOut">
              <a:rPr lang="en-US" smtClean="0"/>
              <a:t>8/31/2022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0ABC8-48B6-8541-B9B3-644172D25133}" type="slidenum">
              <a:rPr lang="en-US" smtClean="0"/>
              <a:t>‹#›</a:t>
            </a:fld>
            <a:endParaRPr lang="en-US" dirty="0"/>
          </a:p>
        </p:txBody>
      </p:sp>
    </p:spTree>
    <p:extLst>
      <p:ext uri="{BB962C8B-B14F-4D97-AF65-F5344CB8AC3E}">
        <p14:creationId xmlns:p14="http://schemas.microsoft.com/office/powerpoint/2010/main" val="32322920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shenkman@shenkmanlaw.com" TargetMode="External"/><Relationship Id="rId2" Type="http://schemas.openxmlformats.org/officeDocument/2006/relationships/hyperlink" Target="mailto:john.Midgett@mpopc.com" TargetMode="Externa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EF1DA-3CC1-784F-A7D8-4403C5812E65}"/>
              </a:ext>
            </a:extLst>
          </p:cNvPr>
          <p:cNvSpPr>
            <a:spLocks noGrp="1"/>
          </p:cNvSpPr>
          <p:nvPr>
            <p:ph type="ctrTitle"/>
          </p:nvPr>
        </p:nvSpPr>
        <p:spPr>
          <a:xfrm>
            <a:off x="2782956" y="714858"/>
            <a:ext cx="5854148" cy="3727933"/>
          </a:xfrm>
        </p:spPr>
        <p:txBody>
          <a:bodyPr>
            <a:normAutofit/>
          </a:bodyPr>
          <a:lstStyle/>
          <a:p>
            <a:r>
              <a:rPr lang="en-US" sz="2600" dirty="0">
                <a:latin typeface="Optima" panose="02000503060000020004" pitchFamily="2" charset="0"/>
              </a:rPr>
              <a:t>2022 Consumer Webinar Series for  National Estate Planning Awareness Month:</a:t>
            </a:r>
            <a:br>
              <a:rPr lang="en-US" sz="3600" dirty="0">
                <a:latin typeface="Optima" panose="02000503060000020004" pitchFamily="2" charset="0"/>
              </a:rPr>
            </a:br>
            <a:r>
              <a:rPr lang="en-US" sz="4400" b="1" dirty="0">
                <a:latin typeface="Optima" panose="02000503060000020004" pitchFamily="2" charset="0"/>
              </a:rPr>
              <a:t>Health Care Proxy and Related Documents</a:t>
            </a:r>
          </a:p>
        </p:txBody>
      </p:sp>
    </p:spTree>
    <p:extLst>
      <p:ext uri="{BB962C8B-B14F-4D97-AF65-F5344CB8AC3E}">
        <p14:creationId xmlns:p14="http://schemas.microsoft.com/office/powerpoint/2010/main" val="2362182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dirty="0"/>
              <a:t>General Disclaimer</a:t>
            </a:r>
          </a:p>
        </p:txBody>
      </p:sp>
      <p:sp>
        <p:nvSpPr>
          <p:cNvPr id="4099" name="Rectangle 3"/>
          <p:cNvSpPr>
            <a:spLocks noGrp="1" noChangeArrowheads="1"/>
          </p:cNvSpPr>
          <p:nvPr>
            <p:ph type="body" idx="1"/>
          </p:nvPr>
        </p:nvSpPr>
        <p:spPr/>
        <p:txBody>
          <a:bodyPr/>
          <a:lstStyle/>
          <a:p>
            <a:pPr eaLnBrk="1" hangingPunct="1">
              <a:lnSpc>
                <a:spcPct val="90000"/>
              </a:lnSpc>
            </a:pPr>
            <a:r>
              <a:rPr lang="en-US" altLang="en-US" sz="2000" dirty="0">
                <a:solidFill>
                  <a:schemeClr val="tx2"/>
                </a:solidFill>
              </a:rPr>
              <a:t>The information and/or the materials provided as part of this program are intended and provided solely for informational and educational purposes.  None of the information and/or materials provided as part of this power point or ancillary materials are intended to be, nor should they be construed to be the basis of any investment, legal, tax or other professional advice. Under no circumstances  should the audio, PowerPoint or other materials be considered to be, or used as, independent legal, tax, investment or other professional advice. The discussions are general in nature and not person specific. Laws vary by state and are subject to constant change. Economic developments could dramatically alter the illustrations or recommendations offered in the program or materials.</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2930652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Health Care Proxy?</a:t>
            </a:r>
          </a:p>
        </p:txBody>
      </p:sp>
      <p:sp>
        <p:nvSpPr>
          <p:cNvPr id="3" name="Content Placeholder 2"/>
          <p:cNvSpPr>
            <a:spLocks noGrp="1"/>
          </p:cNvSpPr>
          <p:nvPr>
            <p:ph idx="1"/>
          </p:nvPr>
        </p:nvSpPr>
        <p:spPr/>
        <p:txBody>
          <a:bodyPr/>
          <a:lstStyle/>
          <a:p>
            <a:r>
              <a:rPr lang="en-US" dirty="0">
                <a:solidFill>
                  <a:schemeClr val="tx2"/>
                </a:solidFill>
              </a:rPr>
              <a:t>It is also called a medical power of attorney.</a:t>
            </a:r>
          </a:p>
          <a:p>
            <a:r>
              <a:rPr lang="en-US" dirty="0">
                <a:solidFill>
                  <a:schemeClr val="tx2"/>
                </a:solidFill>
              </a:rPr>
              <a:t>It’s a written document that gives someone (agent) the authority to convey your wishes concerning health care and medical decisions.</a:t>
            </a:r>
          </a:p>
          <a:p>
            <a:r>
              <a:rPr lang="en-US" dirty="0">
                <a:solidFill>
                  <a:schemeClr val="tx2"/>
                </a:solidFill>
              </a:rPr>
              <a:t>Name agents carefully and they may not be the same as under the financial power of attorney.</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3</a:t>
            </a:fld>
            <a:endParaRPr lang="en-US" altLang="en-US" dirty="0"/>
          </a:p>
        </p:txBody>
      </p:sp>
    </p:spTree>
    <p:extLst>
      <p:ext uri="{BB962C8B-B14F-4D97-AF65-F5344CB8AC3E}">
        <p14:creationId xmlns:p14="http://schemas.microsoft.com/office/powerpoint/2010/main" val="317003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Living Will?</a:t>
            </a:r>
          </a:p>
        </p:txBody>
      </p:sp>
      <p:sp>
        <p:nvSpPr>
          <p:cNvPr id="3" name="Content Placeholder 2"/>
          <p:cNvSpPr>
            <a:spLocks noGrp="1"/>
          </p:cNvSpPr>
          <p:nvPr>
            <p:ph idx="1"/>
          </p:nvPr>
        </p:nvSpPr>
        <p:spPr/>
        <p:txBody>
          <a:bodyPr/>
          <a:lstStyle/>
          <a:p>
            <a:r>
              <a:rPr lang="en-US" sz="2600" dirty="0">
                <a:solidFill>
                  <a:schemeClr val="tx2"/>
                </a:solidFill>
              </a:rPr>
              <a:t>A document that communicates your personal end of life decisions.</a:t>
            </a:r>
          </a:p>
          <a:p>
            <a:r>
              <a:rPr lang="en-US" sz="2600" dirty="0">
                <a:solidFill>
                  <a:schemeClr val="tx2"/>
                </a:solidFill>
              </a:rPr>
              <a:t>Some states have mandated forms to use.</a:t>
            </a:r>
          </a:p>
          <a:p>
            <a:r>
              <a:rPr lang="en-US" sz="2600" dirty="0">
                <a:solidFill>
                  <a:schemeClr val="tx2"/>
                </a:solidFill>
              </a:rPr>
              <a:t>Address religious decisions as to whether you do or do not wish them to be followed.</a:t>
            </a:r>
          </a:p>
          <a:p>
            <a:r>
              <a:rPr lang="en-US" sz="2600" dirty="0">
                <a:solidFill>
                  <a:schemeClr val="tx2"/>
                </a:solidFill>
              </a:rPr>
              <a:t>A living will should not be confused with a DNR = do not resuscitate order.</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a:t>
            </a:fld>
            <a:endParaRPr lang="en-US" altLang="en-US" dirty="0"/>
          </a:p>
        </p:txBody>
      </p:sp>
    </p:spTree>
    <p:extLst>
      <p:ext uri="{BB962C8B-B14F-4D97-AF65-F5344CB8AC3E}">
        <p14:creationId xmlns:p14="http://schemas.microsoft.com/office/powerpoint/2010/main" val="83402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HIPAA Release?</a:t>
            </a:r>
          </a:p>
        </p:txBody>
      </p:sp>
      <p:sp>
        <p:nvSpPr>
          <p:cNvPr id="3" name="Content Placeholder 2"/>
          <p:cNvSpPr>
            <a:spLocks noGrp="1"/>
          </p:cNvSpPr>
          <p:nvPr>
            <p:ph idx="1"/>
          </p:nvPr>
        </p:nvSpPr>
        <p:spPr/>
        <p:txBody>
          <a:bodyPr/>
          <a:lstStyle/>
          <a:p>
            <a:r>
              <a:rPr lang="en-US" sz="2600" dirty="0">
                <a:solidFill>
                  <a:schemeClr val="tx2"/>
                </a:solidFill>
              </a:rPr>
              <a:t>Health Insurance Portability Accountability Act it is an authorization for your doctors to speak to your agents.</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5</a:t>
            </a:fld>
            <a:endParaRPr lang="en-US" altLang="en-US" dirty="0"/>
          </a:p>
        </p:txBody>
      </p:sp>
    </p:spTree>
    <p:extLst>
      <p:ext uri="{BB962C8B-B14F-4D97-AF65-F5344CB8AC3E}">
        <p14:creationId xmlns:p14="http://schemas.microsoft.com/office/powerpoint/2010/main" val="156477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information</a:t>
            </a:r>
          </a:p>
        </p:txBody>
      </p:sp>
      <p:sp>
        <p:nvSpPr>
          <p:cNvPr id="3" name="Content Placeholder 2"/>
          <p:cNvSpPr>
            <a:spLocks noGrp="1"/>
          </p:cNvSpPr>
          <p:nvPr>
            <p:ph idx="1"/>
          </p:nvPr>
        </p:nvSpPr>
        <p:spPr/>
        <p:txBody>
          <a:bodyPr/>
          <a:lstStyle/>
          <a:p>
            <a:r>
              <a:rPr lang="en-US" dirty="0">
                <a:solidFill>
                  <a:schemeClr val="tx2"/>
                </a:solidFill>
              </a:rPr>
              <a:t>John T. Midgett  </a:t>
            </a:r>
            <a:r>
              <a:rPr lang="en-US" dirty="0">
                <a:solidFill>
                  <a:schemeClr val="tx2"/>
                </a:solidFill>
                <a:hlinkClick r:id="rId2"/>
              </a:rPr>
              <a:t>john.Midgett@mpopc.com</a:t>
            </a:r>
            <a:r>
              <a:rPr lang="en-US" dirty="0">
                <a:solidFill>
                  <a:schemeClr val="tx2"/>
                </a:solidFill>
              </a:rPr>
              <a:t> </a:t>
            </a:r>
          </a:p>
          <a:p>
            <a:r>
              <a:rPr lang="en-US" dirty="0">
                <a:solidFill>
                  <a:schemeClr val="tx2"/>
                </a:solidFill>
              </a:rPr>
              <a:t>Martin M. Shenkman </a:t>
            </a:r>
            <a:r>
              <a:rPr lang="en-US" dirty="0">
                <a:solidFill>
                  <a:schemeClr val="tx2"/>
                </a:solidFill>
                <a:hlinkClick r:id="rId3"/>
              </a:rPr>
              <a:t>shenkman@shenkmanlaw.com</a:t>
            </a:r>
            <a:endParaRPr lang="en-US" dirty="0">
              <a:solidFill>
                <a:schemeClr val="tx2"/>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67200" y="6086475"/>
            <a:ext cx="1292432" cy="495605"/>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5467" y="6086475"/>
            <a:ext cx="1596966" cy="483108"/>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72200" y="5637306"/>
            <a:ext cx="1886527" cy="1220694"/>
          </a:xfrm>
          <a:prstGeom prst="rect">
            <a:avLst/>
          </a:prstGeom>
        </p:spPr>
      </p:pic>
      <p:sp>
        <p:nvSpPr>
          <p:cNvPr id="7" name="Slide Number Placeholder 6"/>
          <p:cNvSpPr>
            <a:spLocks noGrp="1"/>
          </p:cNvSpPr>
          <p:nvPr>
            <p:ph type="sldNum" sz="quarter" idx="12"/>
          </p:nvPr>
        </p:nvSpPr>
        <p:spPr/>
        <p:txBody>
          <a:bodyPr/>
          <a:lstStyle/>
          <a:p>
            <a:pPr>
              <a:defRPr/>
            </a:pPr>
            <a:fld id="{5BDBC964-145E-46F2-873C-964447E6BE34}" type="slidenum">
              <a:rPr lang="en-US" altLang="en-US" smtClean="0"/>
              <a:pPr>
                <a:defRPr/>
              </a:pPr>
              <a:t>6</a:t>
            </a:fld>
            <a:endParaRPr lang="en-US" altLang="en-US" dirty="0"/>
          </a:p>
        </p:txBody>
      </p:sp>
    </p:spTree>
    <p:extLst>
      <p:ext uri="{BB962C8B-B14F-4D97-AF65-F5344CB8AC3E}">
        <p14:creationId xmlns:p14="http://schemas.microsoft.com/office/powerpoint/2010/main" val="2699482620"/>
      </p:ext>
    </p:extLst>
  </p:cSld>
  <p:clrMapOvr>
    <a:masterClrMapping/>
  </p:clrMapOvr>
</p:sld>
</file>

<file path=ppt/theme/theme1.xml><?xml version="1.0" encoding="utf-8"?>
<a:theme xmlns:a="http://schemas.openxmlformats.org/drawingml/2006/main" name="Capsules">
  <a:themeElements>
    <a:clrScheme name="LawEasy">
      <a:dk1>
        <a:srgbClr val="3A9BBB"/>
      </a:dk1>
      <a:lt1>
        <a:srgbClr val="FFFFFF"/>
      </a:lt1>
      <a:dk2>
        <a:srgbClr val="000000"/>
      </a:dk2>
      <a:lt2>
        <a:srgbClr val="FFFFFF"/>
      </a:lt2>
      <a:accent1>
        <a:srgbClr val="BF0000"/>
      </a:accent1>
      <a:accent2>
        <a:srgbClr val="3A9BBB"/>
      </a:accent2>
      <a:accent3>
        <a:srgbClr val="AAAAAA"/>
      </a:accent3>
      <a:accent4>
        <a:srgbClr val="DADADA"/>
      </a:accent4>
      <a:accent5>
        <a:srgbClr val="FFE2AA"/>
      </a:accent5>
      <a:accent6>
        <a:srgbClr val="BF0000"/>
      </a:accent6>
      <a:hlink>
        <a:srgbClr val="000000"/>
      </a:hlink>
      <a:folHlink>
        <a:srgbClr val="FF7C80"/>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Capsules</Template>
  <TotalTime>265</TotalTime>
  <Words>324</Words>
  <Application>Microsoft Office PowerPoint</Application>
  <PresentationFormat>On-screen Show (4:3)</PresentationFormat>
  <Paragraphs>22</Paragraphs>
  <Slides>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Optima</vt:lpstr>
      <vt:lpstr>Times New Roman</vt:lpstr>
      <vt:lpstr>Wingdings</vt:lpstr>
      <vt:lpstr>Capsules</vt:lpstr>
      <vt:lpstr>Office Theme</vt:lpstr>
      <vt:lpstr>2022 Consumer Webinar Series for  National Estate Planning Awareness Month: Health Care Proxy and Related Documents</vt:lpstr>
      <vt:lpstr>General Disclaimer</vt:lpstr>
      <vt:lpstr>What is a Health Care Proxy?</vt:lpstr>
      <vt:lpstr>What is a Living Will?</vt:lpstr>
      <vt:lpstr>What is a HIPAA Release?</vt:lpstr>
      <vt:lpstr>Additional information</vt:lpstr>
    </vt:vector>
  </TitlesOfParts>
  <Company>MMS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Financial, Retirement and Estate Planning for Lawyers</dc:title>
  <dc:creator>MShenkman</dc:creator>
  <cp:lastModifiedBy>Martin Shenkman</cp:lastModifiedBy>
  <cp:revision>30</cp:revision>
  <cp:lastPrinted>2017-05-11T15:12:18Z</cp:lastPrinted>
  <dcterms:created xsi:type="dcterms:W3CDTF">2012-02-15T14:56:32Z</dcterms:created>
  <dcterms:modified xsi:type="dcterms:W3CDTF">2022-08-31T18:31:21Z</dcterms:modified>
</cp:coreProperties>
</file>