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75" r:id="rId3"/>
    <p:sldMasterId id="2147483677" r:id="rId4"/>
  </p:sldMasterIdLst>
  <p:notesMasterIdLst>
    <p:notesMasterId r:id="rId12"/>
  </p:notesMasterIdLst>
  <p:sldIdLst>
    <p:sldId id="265" r:id="rId5"/>
    <p:sldId id="257" r:id="rId6"/>
    <p:sldId id="333" r:id="rId7"/>
    <p:sldId id="347" r:id="rId8"/>
    <p:sldId id="337" r:id="rId9"/>
    <p:sldId id="338" r:id="rId10"/>
    <p:sldId id="264" r:id="rId11"/>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77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198BD44A-70D5-4A33-AA0E-63EED56966D0}" type="datetimeFigureOut">
              <a:rPr lang="en-US" smtClean="0"/>
              <a:t>4/6/2022</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DC0E781A-68C4-4EF7-8930-C08217C6D449}" type="slidenum">
              <a:rPr lang="en-US" smtClean="0"/>
              <a:t>‹#›</a:t>
            </a:fld>
            <a:endParaRPr lang="en-US"/>
          </a:p>
        </p:txBody>
      </p:sp>
    </p:spTree>
    <p:extLst>
      <p:ext uri="{BB962C8B-B14F-4D97-AF65-F5344CB8AC3E}">
        <p14:creationId xmlns:p14="http://schemas.microsoft.com/office/powerpoint/2010/main" val="313802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4167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4299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lnSpc>
                <a:spcPct val="150000"/>
              </a:lnSpc>
            </a:pPr>
            <a:endParaRPr lang="en-US" sz="1800" dirty="0">
              <a:latin typeface="Times New Roman" panose="02020603050405020304" pitchFamily="18" charset="0"/>
              <a:ea typeface="Times New Roman" panose="02020603050405020304" pitchFamily="18" charset="0"/>
              <a:cs typeface="David" panose="020E0502060401010101" pitchFamily="34" charset="-79"/>
            </a:endParaRPr>
          </a:p>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552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BFDD88-DA5F-4CAD-9C64-873CEB9470C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3029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DF512CA7-9ABB-4E7F-87A3-5B30D1E5FAEE}" type="slidenum">
              <a:rPr lang="en-US" altLang="en-US"/>
              <a:pPr>
                <a:defRPr/>
              </a:pPr>
              <a:t>‹#›</a:t>
            </a:fld>
            <a:endParaRPr lang="en-US" altLang="en-US"/>
          </a:p>
        </p:txBody>
      </p:sp>
    </p:spTree>
    <p:extLst>
      <p:ext uri="{BB962C8B-B14F-4D97-AF65-F5344CB8AC3E}">
        <p14:creationId xmlns:p14="http://schemas.microsoft.com/office/powerpoint/2010/main" val="308949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a:p>
        </p:txBody>
      </p:sp>
    </p:spTree>
    <p:extLst>
      <p:ext uri="{BB962C8B-B14F-4D97-AF65-F5344CB8AC3E}">
        <p14:creationId xmlns:p14="http://schemas.microsoft.com/office/powerpoint/2010/main" val="270079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a:p>
        </p:txBody>
      </p:sp>
    </p:spTree>
    <p:extLst>
      <p:ext uri="{BB962C8B-B14F-4D97-AF65-F5344CB8AC3E}">
        <p14:creationId xmlns:p14="http://schemas.microsoft.com/office/powerpoint/2010/main" val="73263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89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96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a:p>
        </p:txBody>
      </p:sp>
    </p:spTree>
    <p:extLst>
      <p:ext uri="{BB962C8B-B14F-4D97-AF65-F5344CB8AC3E}">
        <p14:creationId xmlns:p14="http://schemas.microsoft.com/office/powerpoint/2010/main" val="283407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a:p>
        </p:txBody>
      </p:sp>
    </p:spTree>
    <p:extLst>
      <p:ext uri="{BB962C8B-B14F-4D97-AF65-F5344CB8AC3E}">
        <p14:creationId xmlns:p14="http://schemas.microsoft.com/office/powerpoint/2010/main" val="251699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a:p>
        </p:txBody>
      </p:sp>
    </p:spTree>
    <p:extLst>
      <p:ext uri="{BB962C8B-B14F-4D97-AF65-F5344CB8AC3E}">
        <p14:creationId xmlns:p14="http://schemas.microsoft.com/office/powerpoint/2010/main" val="160658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a:p>
        </p:txBody>
      </p:sp>
    </p:spTree>
    <p:extLst>
      <p:ext uri="{BB962C8B-B14F-4D97-AF65-F5344CB8AC3E}">
        <p14:creationId xmlns:p14="http://schemas.microsoft.com/office/powerpoint/2010/main" val="7441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a:p>
        </p:txBody>
      </p:sp>
    </p:spTree>
    <p:extLst>
      <p:ext uri="{BB962C8B-B14F-4D97-AF65-F5344CB8AC3E}">
        <p14:creationId xmlns:p14="http://schemas.microsoft.com/office/powerpoint/2010/main" val="156712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a:p>
        </p:txBody>
      </p:sp>
    </p:spTree>
    <p:extLst>
      <p:ext uri="{BB962C8B-B14F-4D97-AF65-F5344CB8AC3E}">
        <p14:creationId xmlns:p14="http://schemas.microsoft.com/office/powerpoint/2010/main" val="362100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a:p>
        </p:txBody>
      </p:sp>
    </p:spTree>
    <p:extLst>
      <p:ext uri="{BB962C8B-B14F-4D97-AF65-F5344CB8AC3E}">
        <p14:creationId xmlns:p14="http://schemas.microsoft.com/office/powerpoint/2010/main" val="172235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a:p>
        </p:txBody>
      </p:sp>
    </p:spTree>
    <p:extLst>
      <p:ext uri="{BB962C8B-B14F-4D97-AF65-F5344CB8AC3E}">
        <p14:creationId xmlns:p14="http://schemas.microsoft.com/office/powerpoint/2010/main" val="178300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alt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5528130E-CFD2-4187-AD52-014BF5A4C4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9F4F87-89AE-8F4E-B62E-1F6C42B0E5C5}"/>
              </a:ext>
            </a:extLst>
          </p:cNvPr>
          <p:cNvSpPr/>
          <p:nvPr userDrawn="1"/>
        </p:nvSpPr>
        <p:spPr>
          <a:xfrm>
            <a:off x="0" y="1625603"/>
            <a:ext cx="9144000" cy="5240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IL"/>
          </a:p>
        </p:txBody>
      </p:sp>
      <p:pic>
        <p:nvPicPr>
          <p:cNvPr id="5" name="Picture 4" descr="A picture containing fabric&#10;&#10;Description automatically generated">
            <a:extLst>
              <a:ext uri="{FF2B5EF4-FFF2-40B4-BE49-F238E27FC236}">
                <a16:creationId xmlns:a16="http://schemas.microsoft.com/office/drawing/2014/main" id="{7D8D5B42-680C-F945-B17E-4CA16CCA1EA4}"/>
              </a:ext>
            </a:extLst>
          </p:cNvPr>
          <p:cNvPicPr>
            <a:picLocks noChangeAspect="1"/>
          </p:cNvPicPr>
          <p:nvPr userDrawn="1"/>
        </p:nvPicPr>
        <p:blipFill rotWithShape="1">
          <a:blip r:embed="rId3">
            <a:alphaModFix amt="9000"/>
          </a:blip>
          <a:srcRect b="12108"/>
          <a:stretch/>
        </p:blipFill>
        <p:spPr>
          <a:xfrm>
            <a:off x="0" y="1625603"/>
            <a:ext cx="9144000" cy="5223932"/>
          </a:xfrm>
          <a:prstGeom prst="rect">
            <a:avLst/>
          </a:prstGeom>
        </p:spPr>
      </p:pic>
    </p:spTree>
    <p:extLst>
      <p:ext uri="{BB962C8B-B14F-4D97-AF65-F5344CB8AC3E}">
        <p14:creationId xmlns:p14="http://schemas.microsoft.com/office/powerpoint/2010/main" val="227143865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C0140-33D9-EA46-8CE7-C80FCCC22F03}"/>
              </a:ext>
            </a:extLst>
          </p:cNvPr>
          <p:cNvSpPr/>
          <p:nvPr userDrawn="1"/>
        </p:nvSpPr>
        <p:spPr>
          <a:xfrm>
            <a:off x="0" y="572656"/>
            <a:ext cx="9144000" cy="6285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IL" dirty="0"/>
          </a:p>
        </p:txBody>
      </p:sp>
      <p:pic>
        <p:nvPicPr>
          <p:cNvPr id="9" name="Picture 8" descr="A sign on the screen&#10;&#10;Description automatically generated">
            <a:extLst>
              <a:ext uri="{FF2B5EF4-FFF2-40B4-BE49-F238E27FC236}">
                <a16:creationId xmlns:a16="http://schemas.microsoft.com/office/drawing/2014/main" id="{B8A23EF8-AFC5-9043-B5EC-0EC10FC319D9}"/>
              </a:ext>
            </a:extLst>
          </p:cNvPr>
          <p:cNvPicPr>
            <a:picLocks noChangeAspect="1"/>
          </p:cNvPicPr>
          <p:nvPr userDrawn="1"/>
        </p:nvPicPr>
        <p:blipFill>
          <a:blip r:embed="rId3"/>
          <a:stretch>
            <a:fillRect/>
          </a:stretch>
        </p:blipFill>
        <p:spPr>
          <a:xfrm>
            <a:off x="187903" y="141655"/>
            <a:ext cx="756917" cy="357110"/>
          </a:xfrm>
          <a:prstGeom prst="rect">
            <a:avLst/>
          </a:prstGeom>
        </p:spPr>
      </p:pic>
    </p:spTree>
    <p:extLst>
      <p:ext uri="{BB962C8B-B14F-4D97-AF65-F5344CB8AC3E}">
        <p14:creationId xmlns:p14="http://schemas.microsoft.com/office/powerpoint/2010/main" val="172461464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EB09D-58DA-4B49-9F83-EF13B6B4C9D8}"/>
              </a:ext>
            </a:extLst>
          </p:cNvPr>
          <p:cNvSpPr/>
          <p:nvPr userDrawn="1"/>
        </p:nvSpPr>
        <p:spPr>
          <a:xfrm>
            <a:off x="0" y="572656"/>
            <a:ext cx="9144000" cy="6285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IL" dirty="0"/>
          </a:p>
        </p:txBody>
      </p:sp>
      <p:pic>
        <p:nvPicPr>
          <p:cNvPr id="10" name="Picture 9" descr="A picture containing fabric&#10;&#10;Description automatically generated">
            <a:extLst>
              <a:ext uri="{FF2B5EF4-FFF2-40B4-BE49-F238E27FC236}">
                <a16:creationId xmlns:a16="http://schemas.microsoft.com/office/drawing/2014/main" id="{FCA595C5-D749-884F-8B76-049D3F226055}"/>
              </a:ext>
            </a:extLst>
          </p:cNvPr>
          <p:cNvPicPr>
            <a:picLocks noChangeAspect="1"/>
          </p:cNvPicPr>
          <p:nvPr userDrawn="1"/>
        </p:nvPicPr>
        <p:blipFill rotWithShape="1">
          <a:blip r:embed="rId3">
            <a:alphaModFix amt="9000"/>
          </a:blip>
          <a:srcRect t="50957" b="12108"/>
          <a:stretch/>
        </p:blipFill>
        <p:spPr>
          <a:xfrm>
            <a:off x="0" y="4654296"/>
            <a:ext cx="9144000" cy="2195239"/>
          </a:xfrm>
          <a:prstGeom prst="rect">
            <a:avLst/>
          </a:prstGeom>
        </p:spPr>
      </p:pic>
      <p:pic>
        <p:nvPicPr>
          <p:cNvPr id="5" name="Picture 15">
            <a:extLst>
              <a:ext uri="{FF2B5EF4-FFF2-40B4-BE49-F238E27FC236}">
                <a16:creationId xmlns:a16="http://schemas.microsoft.com/office/drawing/2014/main" id="{326F4BF8-E916-A64E-8832-6113F237ABFC}"/>
              </a:ext>
            </a:extLst>
          </p:cNvPr>
          <p:cNvPicPr>
            <a:picLocks noChangeAspect="1"/>
          </p:cNvPicPr>
          <p:nvPr userDrawn="1"/>
        </p:nvPicPr>
        <p:blipFill rotWithShape="1">
          <a:blip r:embed="rId4"/>
          <a:srcRect r="19471"/>
          <a:stretch/>
        </p:blipFill>
        <p:spPr>
          <a:xfrm>
            <a:off x="130630" y="63667"/>
            <a:ext cx="886283" cy="494240"/>
          </a:xfrm>
          <a:prstGeom prst="rect">
            <a:avLst/>
          </a:prstGeom>
        </p:spPr>
      </p:pic>
    </p:spTree>
    <p:extLst>
      <p:ext uri="{BB962C8B-B14F-4D97-AF65-F5344CB8AC3E}">
        <p14:creationId xmlns:p14="http://schemas.microsoft.com/office/powerpoint/2010/main" val="1426736841"/>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I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mailto:shenkman@shenkmanlaw.com" TargetMode="External"/><Relationship Id="rId2" Type="http://schemas.openxmlformats.org/officeDocument/2006/relationships/hyperlink" Target="mailto:inbarb@Gornitzky.com"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z="4800" dirty="0">
                <a:solidFill>
                  <a:schemeClr val="tx2"/>
                </a:solidFill>
              </a:rPr>
              <a:t>Israeli Taxation: Exit Tax, LLCs, and Reporting Requirements</a:t>
            </a:r>
            <a:endParaRPr lang="en-US" altLang="en-US" sz="4800" dirty="0"/>
          </a:p>
        </p:txBody>
      </p:sp>
      <p:sp>
        <p:nvSpPr>
          <p:cNvPr id="3075" name="Rectangle 3"/>
          <p:cNvSpPr>
            <a:spLocks noGrp="1" noChangeArrowheads="1"/>
          </p:cNvSpPr>
          <p:nvPr>
            <p:ph type="subTitle" idx="1"/>
          </p:nvPr>
        </p:nvSpPr>
        <p:spPr/>
        <p:txBody>
          <a:bodyPr/>
          <a:lstStyle/>
          <a:p>
            <a:pPr eaLnBrk="1" hangingPunct="1"/>
            <a:r>
              <a:rPr lang="en-US" altLang="en-US" sz="1800" dirty="0"/>
              <a:t>By: </a:t>
            </a:r>
            <a:r>
              <a:rPr lang="en-US" sz="1800" dirty="0">
                <a:solidFill>
                  <a:schemeClr val="tx2"/>
                </a:solidFill>
              </a:rPr>
              <a:t>Inbar Barak-Bilu, Advocate (C.P.A), TEP and </a:t>
            </a:r>
            <a:r>
              <a:rPr lang="en-US" altLang="en-US" sz="1800" dirty="0"/>
              <a:t>Martin M. Shenkman, Esq.</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398" y="5715000"/>
            <a:ext cx="1292432" cy="49560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0" y="5715000"/>
            <a:ext cx="1596966" cy="4831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339958"/>
            <a:ext cx="1886527" cy="1220694"/>
          </a:xfrm>
          <a:prstGeom prst="rect">
            <a:avLst/>
          </a:prstGeom>
        </p:spPr>
      </p:pic>
      <p:sp>
        <p:nvSpPr>
          <p:cNvPr id="5" name="Slide Number Placeholder 4"/>
          <p:cNvSpPr>
            <a:spLocks noGrp="1"/>
          </p:cNvSpPr>
          <p:nvPr>
            <p:ph type="sldNum" sz="quarter" idx="12"/>
          </p:nvPr>
        </p:nvSpPr>
        <p:spPr/>
        <p:txBody>
          <a:bodyPr/>
          <a:lstStyle/>
          <a:p>
            <a:pPr>
              <a:defRPr/>
            </a:pPr>
            <a:fld id="{DF512CA7-9ABB-4E7F-87A3-5B30D1E5FAEE}" type="slidenum">
              <a:rPr lang="en-US" altLang="en-US" smtClean="0"/>
              <a:pPr>
                <a:defRPr/>
              </a:pPr>
              <a:t>1</a:t>
            </a:fld>
            <a:endParaRPr lang="en-US" altLang="en-US"/>
          </a:p>
        </p:txBody>
      </p:sp>
    </p:spTree>
    <p:extLst>
      <p:ext uri="{BB962C8B-B14F-4D97-AF65-F5344CB8AC3E}">
        <p14:creationId xmlns:p14="http://schemas.microsoft.com/office/powerpoint/2010/main" val="102980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a:t>General Disclaimer</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000" dirty="0">
                <a:solidFill>
                  <a:schemeClr val="tx2"/>
                </a:solidFill>
              </a:rPr>
              <a:t>The information and/or the materials provided as part of this program are intended and provided solely for informational and educational purposes.  None of the information and/or materials provided as part of this power point or ancillary materials are intended to be, nor should they be construed to be the basis of any investment, legal, tax or other professional advice. Under no circumstances  should the audio</a:t>
            </a:r>
            <a:r>
              <a:rPr lang="en-US" altLang="en-US" sz="2000">
                <a:solidFill>
                  <a:schemeClr val="tx2"/>
                </a:solidFill>
              </a:rPr>
              <a:t>, PowerPoint </a:t>
            </a:r>
            <a:r>
              <a:rPr lang="en-US" altLang="en-US" sz="2000" dirty="0">
                <a:solidFill>
                  <a:schemeClr val="tx2"/>
                </a:solidFill>
              </a:rPr>
              <a:t>or other materials be considered to be, or </a:t>
            </a:r>
            <a:r>
              <a:rPr lang="en-US" altLang="en-US" sz="2000">
                <a:solidFill>
                  <a:schemeClr val="tx2"/>
                </a:solidFill>
              </a:rPr>
              <a:t>used as, </a:t>
            </a:r>
            <a:r>
              <a:rPr lang="en-US" altLang="en-US" sz="2000" dirty="0">
                <a:solidFill>
                  <a:schemeClr val="tx2"/>
                </a:solidFill>
              </a:rPr>
              <a:t>independent legal, tax, investment or other professional advice. The discussions are general in nature and not person specific. Laws vary by state and are subject to constant change. Economic developments could dramatically alter the illustrations or recommendations offered in the program or materials.</a:t>
            </a:r>
          </a:p>
        </p:txBody>
      </p:sp>
      <p:sp>
        <p:nvSpPr>
          <p:cNvPr id="2" name="Slide Number Placeholder 1"/>
          <p:cNvSpPr>
            <a:spLocks noGrp="1"/>
          </p:cNvSpPr>
          <p:nvPr>
            <p:ph type="sldNum" sz="quarter" idx="12"/>
          </p:nvPr>
        </p:nvSpPr>
        <p:spPr/>
        <p:txBody>
          <a:bodyPr/>
          <a:lstStyle/>
          <a:p>
            <a:pPr>
              <a:defRPr/>
            </a:pPr>
            <a:fld id="{5BDBC964-145E-46F2-873C-964447E6BE34}" type="slidenum">
              <a:rPr lang="en-US" altLang="en-US" smtClean="0"/>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xit signage on wooden plank">
            <a:extLst>
              <a:ext uri="{FF2B5EF4-FFF2-40B4-BE49-F238E27FC236}">
                <a16:creationId xmlns:a16="http://schemas.microsoft.com/office/drawing/2014/main" id="{24C8CED3-6D5C-42F3-AF2B-90E3DD54DD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96" t="7313" r="13735"/>
          <a:stretch/>
        </p:blipFill>
        <p:spPr bwMode="auto">
          <a:xfrm>
            <a:off x="5460972" y="1851364"/>
            <a:ext cx="3460345" cy="3018595"/>
          </a:xfrm>
          <a:prstGeom prst="rect">
            <a:avLst/>
          </a:prstGeom>
          <a:noFill/>
          <a:extLst>
            <a:ext uri="{909E8E84-426E-40DD-AFC4-6F175D3DCCD1}">
              <a14:hiddenFill xmlns:a14="http://schemas.microsoft.com/office/drawing/2010/main">
                <a:solidFill>
                  <a:srgbClr val="FFFFFF"/>
                </a:solidFill>
              </a14:hiddenFill>
            </a:ext>
          </a:extLst>
        </p:spPr>
      </p:pic>
      <p:sp>
        <p:nvSpPr>
          <p:cNvPr id="12" name="צורה חופשית 10">
            <a:extLst>
              <a:ext uri="{FF2B5EF4-FFF2-40B4-BE49-F238E27FC236}">
                <a16:creationId xmlns:a16="http://schemas.microsoft.com/office/drawing/2014/main" id="{2332D496-3358-4160-AD93-42747E6BC6A5}"/>
              </a:ext>
            </a:extLst>
          </p:cNvPr>
          <p:cNvSpPr/>
          <p:nvPr/>
        </p:nvSpPr>
        <p:spPr>
          <a:xfrm>
            <a:off x="647700" y="1286742"/>
            <a:ext cx="8496300" cy="3999634"/>
          </a:xfrm>
          <a:custGeom>
            <a:avLst/>
            <a:gdLst>
              <a:gd name="connsiteX0" fmla="*/ 10270835 w 12191999"/>
              <a:gd name="connsiteY0" fmla="*/ 2419927 h 6285345"/>
              <a:gd name="connsiteX1" fmla="*/ 10270835 w 12191999"/>
              <a:gd name="connsiteY1" fmla="*/ 5421744 h 6285345"/>
              <a:gd name="connsiteX2" fmla="*/ 11322035 w 12191999"/>
              <a:gd name="connsiteY2" fmla="*/ 5421744 h 6285345"/>
              <a:gd name="connsiteX3" fmla="*/ 11322035 w 12191999"/>
              <a:gd name="connsiteY3" fmla="*/ 2419927 h 6285345"/>
              <a:gd name="connsiteX4" fmla="*/ 7852654 w 12191999"/>
              <a:gd name="connsiteY4" fmla="*/ 1865747 h 6285345"/>
              <a:gd name="connsiteX5" fmla="*/ 7852654 w 12191999"/>
              <a:gd name="connsiteY5" fmla="*/ 4959927 h 6285345"/>
              <a:gd name="connsiteX6" fmla="*/ 8903854 w 12191999"/>
              <a:gd name="connsiteY6" fmla="*/ 4959927 h 6285345"/>
              <a:gd name="connsiteX7" fmla="*/ 8903854 w 12191999"/>
              <a:gd name="connsiteY7" fmla="*/ 1865747 h 6285345"/>
              <a:gd name="connsiteX8" fmla="*/ 9060872 w 12191999"/>
              <a:gd name="connsiteY8" fmla="*/ 729673 h 6285345"/>
              <a:gd name="connsiteX9" fmla="*/ 9060872 w 12191999"/>
              <a:gd name="connsiteY9" fmla="*/ 4387273 h 6285345"/>
              <a:gd name="connsiteX10" fmla="*/ 10113817 w 12191999"/>
              <a:gd name="connsiteY10" fmla="*/ 4387273 h 6285345"/>
              <a:gd name="connsiteX11" fmla="*/ 10113817 w 12191999"/>
              <a:gd name="connsiteY11" fmla="*/ 729673 h 6285345"/>
              <a:gd name="connsiteX12" fmla="*/ 0 w 12191999"/>
              <a:gd name="connsiteY12" fmla="*/ 0 h 6285345"/>
              <a:gd name="connsiteX13" fmla="*/ 12191999 w 12191999"/>
              <a:gd name="connsiteY13" fmla="*/ 0 h 6285345"/>
              <a:gd name="connsiteX14" fmla="*/ 12191999 w 12191999"/>
              <a:gd name="connsiteY14" fmla="*/ 6285345 h 6285345"/>
              <a:gd name="connsiteX15" fmla="*/ 0 w 12191999"/>
              <a:gd name="connsiteY15" fmla="*/ 6285345 h 62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285345">
                <a:moveTo>
                  <a:pt x="10270835" y="2419927"/>
                </a:moveTo>
                <a:lnTo>
                  <a:pt x="10270835" y="5421744"/>
                </a:lnTo>
                <a:lnTo>
                  <a:pt x="11322035" y="5421744"/>
                </a:lnTo>
                <a:lnTo>
                  <a:pt x="11322035" y="2419927"/>
                </a:lnTo>
                <a:close/>
                <a:moveTo>
                  <a:pt x="7852654" y="1865747"/>
                </a:moveTo>
                <a:lnTo>
                  <a:pt x="7852654" y="4959927"/>
                </a:lnTo>
                <a:lnTo>
                  <a:pt x="8903854" y="4959927"/>
                </a:lnTo>
                <a:lnTo>
                  <a:pt x="8903854" y="1865747"/>
                </a:lnTo>
                <a:close/>
                <a:moveTo>
                  <a:pt x="9060872" y="729673"/>
                </a:moveTo>
                <a:lnTo>
                  <a:pt x="9060872" y="4387273"/>
                </a:lnTo>
                <a:lnTo>
                  <a:pt x="10113817" y="4387273"/>
                </a:lnTo>
                <a:lnTo>
                  <a:pt x="10113817" y="729673"/>
                </a:lnTo>
                <a:close/>
                <a:moveTo>
                  <a:pt x="0" y="0"/>
                </a:moveTo>
                <a:lnTo>
                  <a:pt x="12191999" y="0"/>
                </a:lnTo>
                <a:lnTo>
                  <a:pt x="12191999" y="6285345"/>
                </a:lnTo>
                <a:lnTo>
                  <a:pt x="0" y="6285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IL" sz="1350" dirty="0">
              <a:solidFill>
                <a:prstClr val="white"/>
              </a:solidFill>
              <a:latin typeface="Calibri" panose="020F0502020204030204"/>
            </a:endParaRPr>
          </a:p>
        </p:txBody>
      </p:sp>
      <p:sp>
        <p:nvSpPr>
          <p:cNvPr id="29" name="TextBox 28">
            <a:extLst>
              <a:ext uri="{FF2B5EF4-FFF2-40B4-BE49-F238E27FC236}">
                <a16:creationId xmlns:a16="http://schemas.microsoft.com/office/drawing/2014/main" id="{136E4F0D-A501-4873-A4C5-79B3F250B8F1}"/>
              </a:ext>
            </a:extLst>
          </p:cNvPr>
          <p:cNvSpPr txBox="1"/>
          <p:nvPr/>
        </p:nvSpPr>
        <p:spPr>
          <a:xfrm>
            <a:off x="222684" y="2057461"/>
            <a:ext cx="4882716" cy="2130455"/>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sz="1650" dirty="0">
                <a:solidFill>
                  <a:prstClr val="black"/>
                </a:solidFill>
                <a:latin typeface="Calibri" panose="020F0502020204030204"/>
                <a:ea typeface="Times New Roman" panose="02020603050405020304" pitchFamily="18" charset="0"/>
                <a:cs typeface="David" panose="020E0502060401010101" pitchFamily="34" charset="-79"/>
              </a:rPr>
              <a:t>Israeli tax law imposes an exit tax on individuals who cease to be tax residents and require their assets to be sold on the day prior they ceased to be Israeli tax residents. </a:t>
            </a:r>
          </a:p>
          <a:p>
            <a:pPr algn="just" defTabSz="685800" eaLnBrk="1" fontAlgn="auto" hangingPunct="1">
              <a:lnSpc>
                <a:spcPct val="150000"/>
              </a:lnSpc>
              <a:spcBef>
                <a:spcPts val="0"/>
              </a:spcBef>
              <a:spcAft>
                <a:spcPts val="0"/>
              </a:spcAft>
            </a:pPr>
            <a:endParaRPr lang="en-US" sz="750" dirty="0">
              <a:solidFill>
                <a:prstClr val="black"/>
              </a:solidFill>
              <a:latin typeface="Calibri" panose="020F0502020204030204"/>
              <a:ea typeface="Times New Roman" panose="02020603050405020304" pitchFamily="18" charset="0"/>
              <a:cs typeface="David" panose="020E0502060401010101" pitchFamily="34" charset="-79"/>
            </a:endParaRPr>
          </a:p>
          <a:p>
            <a:pPr algn="just" defTabSz="685800" eaLnBrk="1" fontAlgn="auto" hangingPunct="1">
              <a:lnSpc>
                <a:spcPct val="150000"/>
              </a:lnSpc>
              <a:spcBef>
                <a:spcPts val="0"/>
              </a:spcBef>
              <a:spcAft>
                <a:spcPts val="0"/>
              </a:spcAft>
            </a:pPr>
            <a:endParaRPr lang="en-US" sz="1650" dirty="0">
              <a:solidFill>
                <a:prstClr val="black"/>
              </a:solidFill>
              <a:latin typeface="Calibri" panose="020F0502020204030204"/>
              <a:ea typeface="Times New Roman" panose="02020603050405020304" pitchFamily="18" charset="0"/>
              <a:cs typeface="David" panose="020E0502060401010101" pitchFamily="34" charset="-79"/>
            </a:endParaRPr>
          </a:p>
        </p:txBody>
      </p:sp>
      <p:sp>
        <p:nvSpPr>
          <p:cNvPr id="30" name="TextBox 29">
            <a:extLst>
              <a:ext uri="{FF2B5EF4-FFF2-40B4-BE49-F238E27FC236}">
                <a16:creationId xmlns:a16="http://schemas.microsoft.com/office/drawing/2014/main" id="{6D8DAA03-0609-482A-AC99-5B3E45E49711}"/>
              </a:ext>
            </a:extLst>
          </p:cNvPr>
          <p:cNvSpPr txBox="1"/>
          <p:nvPr/>
        </p:nvSpPr>
        <p:spPr>
          <a:xfrm>
            <a:off x="222684" y="1453830"/>
            <a:ext cx="5203460" cy="553998"/>
          </a:xfrm>
          <a:prstGeom prst="rect">
            <a:avLst/>
          </a:prstGeom>
          <a:noFill/>
        </p:spPr>
        <p:txBody>
          <a:bodyPr wrap="square">
            <a:spAutoFit/>
          </a:bodyPr>
          <a:lstStyle>
            <a:defPPr>
              <a:defRPr lang="en-IL"/>
            </a:defPPr>
            <a:lvl1pPr>
              <a:defRPr sz="3200">
                <a:solidFill>
                  <a:srgbClr val="45A2BC"/>
                </a:solidFill>
              </a:defRPr>
            </a:lvl1pPr>
          </a:lstStyle>
          <a:p>
            <a:pPr defTabSz="685800" eaLnBrk="1" fontAlgn="auto" hangingPunct="1">
              <a:spcBef>
                <a:spcPts val="0"/>
              </a:spcBef>
              <a:spcAft>
                <a:spcPts val="0"/>
              </a:spcAft>
            </a:pPr>
            <a:r>
              <a:rPr lang="en-US" sz="3000" dirty="0">
                <a:latin typeface="Calibri" panose="020F0502020204030204"/>
              </a:rPr>
              <a:t>Exit Tax</a:t>
            </a:r>
          </a:p>
        </p:txBody>
      </p:sp>
      <p:sp>
        <p:nvSpPr>
          <p:cNvPr id="8" name="Arrow: Left 7">
            <a:extLst>
              <a:ext uri="{FF2B5EF4-FFF2-40B4-BE49-F238E27FC236}">
                <a16:creationId xmlns:a16="http://schemas.microsoft.com/office/drawing/2014/main" id="{8F33C18A-95F6-4F47-896A-38DA4D6A60EE}"/>
              </a:ext>
            </a:extLst>
          </p:cNvPr>
          <p:cNvSpPr/>
          <p:nvPr/>
        </p:nvSpPr>
        <p:spPr>
          <a:xfrm flipH="1">
            <a:off x="259474" y="4444522"/>
            <a:ext cx="4130972" cy="756000"/>
          </a:xfrm>
          <a:prstGeom prst="leftArrow">
            <a:avLst/>
          </a:prstGeom>
          <a:solidFill>
            <a:schemeClr val="tx1"/>
          </a:solidFill>
          <a:ln w="38100">
            <a:solidFill>
              <a:srgbClr val="45A2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500" dirty="0">
                <a:solidFill>
                  <a:prstClr val="white"/>
                </a:solidFill>
                <a:latin typeface="Calibri" panose="020F0502020204030204"/>
              </a:rPr>
              <a:t>Tax payment upon the termination of residency </a:t>
            </a:r>
            <a:endParaRPr lang="he-IL" sz="1500" dirty="0">
              <a:solidFill>
                <a:prstClr val="white"/>
              </a:solidFill>
              <a:latin typeface="Calibri" panose="020F0502020204030204"/>
              <a:cs typeface="Arial" panose="020B0604020202020204" pitchFamily="34" charset="0"/>
            </a:endParaRPr>
          </a:p>
        </p:txBody>
      </p:sp>
      <p:sp>
        <p:nvSpPr>
          <p:cNvPr id="9" name="Arrow: Left 8">
            <a:extLst>
              <a:ext uri="{FF2B5EF4-FFF2-40B4-BE49-F238E27FC236}">
                <a16:creationId xmlns:a16="http://schemas.microsoft.com/office/drawing/2014/main" id="{0EBA5A9B-33BB-497C-96FA-8326A8A413C1}"/>
              </a:ext>
            </a:extLst>
          </p:cNvPr>
          <p:cNvSpPr/>
          <p:nvPr/>
        </p:nvSpPr>
        <p:spPr>
          <a:xfrm flipH="1">
            <a:off x="259474" y="5128033"/>
            <a:ext cx="5479173" cy="756000"/>
          </a:xfrm>
          <a:prstGeom prst="leftArrow">
            <a:avLst/>
          </a:prstGeom>
          <a:solidFill>
            <a:srgbClr val="45A2B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685800" eaLnBrk="1" fontAlgn="auto" hangingPunct="1">
              <a:spcBef>
                <a:spcPts val="0"/>
              </a:spcBef>
              <a:spcAft>
                <a:spcPts val="0"/>
              </a:spcAft>
            </a:pPr>
            <a:r>
              <a:rPr lang="en-US" sz="1500" dirty="0">
                <a:solidFill>
                  <a:prstClr val="black"/>
                </a:solidFill>
                <a:latin typeface="Calibri" panose="020F0502020204030204"/>
              </a:rPr>
              <a:t>Tax payment upon the actual sale</a:t>
            </a:r>
            <a:endParaRPr lang="he-IL" sz="1500" dirty="0">
              <a:solidFill>
                <a:prstClr val="black"/>
              </a:solidFill>
              <a:latin typeface="Calibri" panose="020F0502020204030204"/>
              <a:cs typeface="Arial" panose="020B0604020202020204" pitchFamily="34" charset="0"/>
            </a:endParaRPr>
          </a:p>
        </p:txBody>
      </p:sp>
      <p:sp>
        <p:nvSpPr>
          <p:cNvPr id="10" name="TextBox 9">
            <a:extLst>
              <a:ext uri="{FF2B5EF4-FFF2-40B4-BE49-F238E27FC236}">
                <a16:creationId xmlns:a16="http://schemas.microsoft.com/office/drawing/2014/main" id="{1C837874-236A-4472-A3BE-E86D82A8F770}"/>
              </a:ext>
            </a:extLst>
          </p:cNvPr>
          <p:cNvSpPr txBox="1"/>
          <p:nvPr/>
        </p:nvSpPr>
        <p:spPr>
          <a:xfrm>
            <a:off x="3767859" y="4932767"/>
            <a:ext cx="1608282" cy="369332"/>
          </a:xfrm>
          <a:prstGeom prst="rect">
            <a:avLst/>
          </a:prstGeom>
          <a:noFill/>
          <a:ln>
            <a:noFill/>
          </a:ln>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1800" b="1" dirty="0">
                <a:solidFill>
                  <a:prstClr val="black"/>
                </a:solidFill>
                <a:latin typeface="Calibri" panose="020F0502020204030204"/>
              </a:rPr>
              <a:t>or</a:t>
            </a:r>
          </a:p>
        </p:txBody>
      </p:sp>
    </p:spTree>
    <p:extLst>
      <p:ext uri="{BB962C8B-B14F-4D97-AF65-F5344CB8AC3E}">
        <p14:creationId xmlns:p14="http://schemas.microsoft.com/office/powerpoint/2010/main" val="691246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 fill="hold"/>
                                        <p:tgtEl>
                                          <p:spTgt spid="30"/>
                                        </p:tgtEl>
                                        <p:attrNameLst>
                                          <p:attrName>ppt_x</p:attrName>
                                        </p:attrNameLst>
                                      </p:cBhvr>
                                      <p:tavLst>
                                        <p:tav tm="0">
                                          <p:val>
                                            <p:strVal val="0-#ppt_w/2"/>
                                          </p:val>
                                        </p:tav>
                                        <p:tav tm="100000">
                                          <p:val>
                                            <p:strVal val="#ppt_x"/>
                                          </p:val>
                                        </p:tav>
                                      </p:tavLst>
                                    </p:anim>
                                    <p:anim calcmode="lin" valueType="num">
                                      <p:cBhvr additive="base">
                                        <p:cTn id="8" dur="1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
                            </p:stCondLst>
                            <p:childTnLst>
                              <p:par>
                                <p:cTn id="10" presetID="16" presetClass="entr" presetSubtype="21"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10"/>
                                        <p:tgtEl>
                                          <p:spTgt spid="2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
                                        <p:tgtEl>
                                          <p:spTgt spid="10"/>
                                        </p:tgtEl>
                                      </p:cBhvr>
                                    </p:animEffect>
                                    <p:anim calcmode="lin" valueType="num">
                                      <p:cBhvr>
                                        <p:cTn id="19" dur="10" fill="hold"/>
                                        <p:tgtEl>
                                          <p:spTgt spid="10"/>
                                        </p:tgtEl>
                                        <p:attrNameLst>
                                          <p:attrName>ppt_x</p:attrName>
                                        </p:attrNameLst>
                                      </p:cBhvr>
                                      <p:tavLst>
                                        <p:tav tm="0">
                                          <p:val>
                                            <p:strVal val="#ppt_x"/>
                                          </p:val>
                                        </p:tav>
                                        <p:tav tm="100000">
                                          <p:val>
                                            <p:strVal val="#ppt_x"/>
                                          </p:val>
                                        </p:tav>
                                      </p:tavLst>
                                    </p:anim>
                                    <p:anim calcmode="lin" valueType="num">
                                      <p:cBhvr>
                                        <p:cTn id="20" dur="1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exit signage on wooden plank">
            <a:extLst>
              <a:ext uri="{FF2B5EF4-FFF2-40B4-BE49-F238E27FC236}">
                <a16:creationId xmlns:a16="http://schemas.microsoft.com/office/drawing/2014/main" id="{D0529D1E-4836-4C12-BB6B-4D51ADA349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96" t="7313" r="13735"/>
          <a:stretch/>
        </p:blipFill>
        <p:spPr bwMode="auto">
          <a:xfrm>
            <a:off x="5460972" y="1851364"/>
            <a:ext cx="3460345" cy="3018595"/>
          </a:xfrm>
          <a:prstGeom prst="rect">
            <a:avLst/>
          </a:prstGeom>
          <a:noFill/>
          <a:extLst>
            <a:ext uri="{909E8E84-426E-40DD-AFC4-6F175D3DCCD1}">
              <a14:hiddenFill xmlns:a14="http://schemas.microsoft.com/office/drawing/2010/main">
                <a:solidFill>
                  <a:srgbClr val="FFFFFF"/>
                </a:solidFill>
              </a14:hiddenFill>
            </a:ext>
          </a:extLst>
        </p:spPr>
      </p:pic>
      <p:sp>
        <p:nvSpPr>
          <p:cNvPr id="23" name="צורה חופשית 10">
            <a:extLst>
              <a:ext uri="{FF2B5EF4-FFF2-40B4-BE49-F238E27FC236}">
                <a16:creationId xmlns:a16="http://schemas.microsoft.com/office/drawing/2014/main" id="{57E6BD94-0C6D-4E50-971C-7B2137D59045}"/>
              </a:ext>
            </a:extLst>
          </p:cNvPr>
          <p:cNvSpPr/>
          <p:nvPr/>
        </p:nvSpPr>
        <p:spPr>
          <a:xfrm>
            <a:off x="647700" y="1286742"/>
            <a:ext cx="8496300" cy="3999634"/>
          </a:xfrm>
          <a:custGeom>
            <a:avLst/>
            <a:gdLst>
              <a:gd name="connsiteX0" fmla="*/ 10270835 w 12191999"/>
              <a:gd name="connsiteY0" fmla="*/ 2419927 h 6285345"/>
              <a:gd name="connsiteX1" fmla="*/ 10270835 w 12191999"/>
              <a:gd name="connsiteY1" fmla="*/ 5421744 h 6285345"/>
              <a:gd name="connsiteX2" fmla="*/ 11322035 w 12191999"/>
              <a:gd name="connsiteY2" fmla="*/ 5421744 h 6285345"/>
              <a:gd name="connsiteX3" fmla="*/ 11322035 w 12191999"/>
              <a:gd name="connsiteY3" fmla="*/ 2419927 h 6285345"/>
              <a:gd name="connsiteX4" fmla="*/ 7852654 w 12191999"/>
              <a:gd name="connsiteY4" fmla="*/ 1865747 h 6285345"/>
              <a:gd name="connsiteX5" fmla="*/ 7852654 w 12191999"/>
              <a:gd name="connsiteY5" fmla="*/ 4959927 h 6285345"/>
              <a:gd name="connsiteX6" fmla="*/ 8903854 w 12191999"/>
              <a:gd name="connsiteY6" fmla="*/ 4959927 h 6285345"/>
              <a:gd name="connsiteX7" fmla="*/ 8903854 w 12191999"/>
              <a:gd name="connsiteY7" fmla="*/ 1865747 h 6285345"/>
              <a:gd name="connsiteX8" fmla="*/ 9060872 w 12191999"/>
              <a:gd name="connsiteY8" fmla="*/ 729673 h 6285345"/>
              <a:gd name="connsiteX9" fmla="*/ 9060872 w 12191999"/>
              <a:gd name="connsiteY9" fmla="*/ 4387273 h 6285345"/>
              <a:gd name="connsiteX10" fmla="*/ 10113817 w 12191999"/>
              <a:gd name="connsiteY10" fmla="*/ 4387273 h 6285345"/>
              <a:gd name="connsiteX11" fmla="*/ 10113817 w 12191999"/>
              <a:gd name="connsiteY11" fmla="*/ 729673 h 6285345"/>
              <a:gd name="connsiteX12" fmla="*/ 0 w 12191999"/>
              <a:gd name="connsiteY12" fmla="*/ 0 h 6285345"/>
              <a:gd name="connsiteX13" fmla="*/ 12191999 w 12191999"/>
              <a:gd name="connsiteY13" fmla="*/ 0 h 6285345"/>
              <a:gd name="connsiteX14" fmla="*/ 12191999 w 12191999"/>
              <a:gd name="connsiteY14" fmla="*/ 6285345 h 6285345"/>
              <a:gd name="connsiteX15" fmla="*/ 0 w 12191999"/>
              <a:gd name="connsiteY15" fmla="*/ 6285345 h 628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285345">
                <a:moveTo>
                  <a:pt x="10270835" y="2419927"/>
                </a:moveTo>
                <a:lnTo>
                  <a:pt x="10270835" y="5421744"/>
                </a:lnTo>
                <a:lnTo>
                  <a:pt x="11322035" y="5421744"/>
                </a:lnTo>
                <a:lnTo>
                  <a:pt x="11322035" y="2419927"/>
                </a:lnTo>
                <a:close/>
                <a:moveTo>
                  <a:pt x="7852654" y="1865747"/>
                </a:moveTo>
                <a:lnTo>
                  <a:pt x="7852654" y="4959927"/>
                </a:lnTo>
                <a:lnTo>
                  <a:pt x="8903854" y="4959927"/>
                </a:lnTo>
                <a:lnTo>
                  <a:pt x="8903854" y="1865747"/>
                </a:lnTo>
                <a:close/>
                <a:moveTo>
                  <a:pt x="9060872" y="729673"/>
                </a:moveTo>
                <a:lnTo>
                  <a:pt x="9060872" y="4387273"/>
                </a:lnTo>
                <a:lnTo>
                  <a:pt x="10113817" y="4387273"/>
                </a:lnTo>
                <a:lnTo>
                  <a:pt x="10113817" y="729673"/>
                </a:lnTo>
                <a:close/>
                <a:moveTo>
                  <a:pt x="0" y="0"/>
                </a:moveTo>
                <a:lnTo>
                  <a:pt x="12191999" y="0"/>
                </a:lnTo>
                <a:lnTo>
                  <a:pt x="12191999" y="6285345"/>
                </a:lnTo>
                <a:lnTo>
                  <a:pt x="0" y="6285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IL" sz="1350" dirty="0">
              <a:solidFill>
                <a:prstClr val="white"/>
              </a:solidFill>
              <a:latin typeface="Calibri" panose="020F0502020204030204"/>
            </a:endParaRPr>
          </a:p>
        </p:txBody>
      </p:sp>
      <p:sp>
        <p:nvSpPr>
          <p:cNvPr id="29" name="TextBox 28">
            <a:extLst>
              <a:ext uri="{FF2B5EF4-FFF2-40B4-BE49-F238E27FC236}">
                <a16:creationId xmlns:a16="http://schemas.microsoft.com/office/drawing/2014/main" id="{136E4F0D-A501-4873-A4C5-79B3F250B8F1}"/>
              </a:ext>
            </a:extLst>
          </p:cNvPr>
          <p:cNvSpPr txBox="1"/>
          <p:nvPr/>
        </p:nvSpPr>
        <p:spPr>
          <a:xfrm>
            <a:off x="222684" y="1937975"/>
            <a:ext cx="4882716" cy="1576457"/>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sz="1650" dirty="0">
                <a:solidFill>
                  <a:prstClr val="black"/>
                </a:solidFill>
                <a:latin typeface="Calibri" panose="020F0502020204030204"/>
                <a:ea typeface="Times New Roman" panose="02020603050405020304" pitchFamily="18" charset="0"/>
                <a:cs typeface="David" panose="020E0502060401010101" pitchFamily="34" charset="-79"/>
              </a:rPr>
              <a:t>It is suggested that in certain cases the individual will be required to report and pay the tax at the time of termination of the residency, or to deposit the assets by a nominee. </a:t>
            </a:r>
          </a:p>
        </p:txBody>
      </p:sp>
      <p:sp>
        <p:nvSpPr>
          <p:cNvPr id="30" name="TextBox 29">
            <a:extLst>
              <a:ext uri="{FF2B5EF4-FFF2-40B4-BE49-F238E27FC236}">
                <a16:creationId xmlns:a16="http://schemas.microsoft.com/office/drawing/2014/main" id="{6D8DAA03-0609-482A-AC99-5B3E45E49711}"/>
              </a:ext>
            </a:extLst>
          </p:cNvPr>
          <p:cNvSpPr txBox="1"/>
          <p:nvPr/>
        </p:nvSpPr>
        <p:spPr>
          <a:xfrm>
            <a:off x="222684" y="1453830"/>
            <a:ext cx="5203460" cy="553998"/>
          </a:xfrm>
          <a:prstGeom prst="rect">
            <a:avLst/>
          </a:prstGeom>
          <a:noFill/>
        </p:spPr>
        <p:txBody>
          <a:bodyPr wrap="square">
            <a:spAutoFit/>
          </a:bodyPr>
          <a:lstStyle>
            <a:defPPr>
              <a:defRPr lang="en-IL"/>
            </a:defPPr>
            <a:lvl1pPr>
              <a:defRPr sz="3200">
                <a:solidFill>
                  <a:srgbClr val="45A2BC"/>
                </a:solidFill>
              </a:defRPr>
            </a:lvl1pPr>
          </a:lstStyle>
          <a:p>
            <a:pPr defTabSz="685800" eaLnBrk="1" fontAlgn="auto" hangingPunct="1">
              <a:spcBef>
                <a:spcPts val="0"/>
              </a:spcBef>
              <a:spcAft>
                <a:spcPts val="0"/>
              </a:spcAft>
            </a:pPr>
            <a:r>
              <a:rPr lang="en-US" sz="3000" dirty="0">
                <a:latin typeface="Calibri" panose="020F0502020204030204"/>
              </a:rPr>
              <a:t>Exit Tax</a:t>
            </a:r>
          </a:p>
        </p:txBody>
      </p:sp>
      <p:sp>
        <p:nvSpPr>
          <p:cNvPr id="10" name="Arrow: Left 9">
            <a:extLst>
              <a:ext uri="{FF2B5EF4-FFF2-40B4-BE49-F238E27FC236}">
                <a16:creationId xmlns:a16="http://schemas.microsoft.com/office/drawing/2014/main" id="{93BDDA17-F719-45C1-B04E-155624B734AC}"/>
              </a:ext>
            </a:extLst>
          </p:cNvPr>
          <p:cNvSpPr/>
          <p:nvPr/>
        </p:nvSpPr>
        <p:spPr>
          <a:xfrm flipH="1">
            <a:off x="259474" y="3464509"/>
            <a:ext cx="3922001" cy="621000"/>
          </a:xfrm>
          <a:prstGeom prst="leftArrow">
            <a:avLst/>
          </a:prstGeom>
          <a:solidFill>
            <a:srgbClr val="45A2B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685800" eaLnBrk="1" fontAlgn="auto" hangingPunct="1">
              <a:spcBef>
                <a:spcPts val="0"/>
              </a:spcBef>
              <a:spcAft>
                <a:spcPts val="0"/>
              </a:spcAft>
            </a:pPr>
            <a:r>
              <a:rPr lang="en-US" sz="1500" dirty="0">
                <a:solidFill>
                  <a:prstClr val="white"/>
                </a:solidFill>
                <a:latin typeface="Calibri" panose="020F0502020204030204"/>
              </a:rPr>
              <a:t>Assets lower than 3M NIS: option to postpone</a:t>
            </a:r>
          </a:p>
        </p:txBody>
      </p:sp>
      <p:sp>
        <p:nvSpPr>
          <p:cNvPr id="15" name="Arrow: Left 14">
            <a:extLst>
              <a:ext uri="{FF2B5EF4-FFF2-40B4-BE49-F238E27FC236}">
                <a16:creationId xmlns:a16="http://schemas.microsoft.com/office/drawing/2014/main" id="{C48B3C08-A788-4175-9966-EBF212D90CA2}"/>
              </a:ext>
            </a:extLst>
          </p:cNvPr>
          <p:cNvSpPr/>
          <p:nvPr/>
        </p:nvSpPr>
        <p:spPr>
          <a:xfrm flipH="1">
            <a:off x="2364499" y="4819528"/>
            <a:ext cx="807326" cy="294899"/>
          </a:xfrm>
          <a:prstGeom prst="leftArrow">
            <a:avLst/>
          </a:prstGeom>
          <a:solidFill>
            <a:srgbClr val="000000"/>
          </a:solidFill>
          <a:ln w="38100">
            <a:solidFill>
              <a:srgbClr val="45A2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en-US" sz="1500" dirty="0">
              <a:solidFill>
                <a:prstClr val="white"/>
              </a:solidFill>
              <a:latin typeface="Calibri" panose="020F0502020204030204"/>
            </a:endParaRPr>
          </a:p>
        </p:txBody>
      </p:sp>
      <p:sp>
        <p:nvSpPr>
          <p:cNvPr id="16" name="Arrow: Left 15">
            <a:extLst>
              <a:ext uri="{FF2B5EF4-FFF2-40B4-BE49-F238E27FC236}">
                <a16:creationId xmlns:a16="http://schemas.microsoft.com/office/drawing/2014/main" id="{39C59551-7C3F-4D31-97DE-796AD8B6D953}"/>
              </a:ext>
            </a:extLst>
          </p:cNvPr>
          <p:cNvSpPr/>
          <p:nvPr/>
        </p:nvSpPr>
        <p:spPr>
          <a:xfrm flipH="1">
            <a:off x="2364499" y="5180055"/>
            <a:ext cx="807326" cy="294899"/>
          </a:xfrm>
          <a:prstGeom prst="leftArrow">
            <a:avLst/>
          </a:prstGeom>
          <a:solidFill>
            <a:srgbClr val="000000"/>
          </a:solidFill>
          <a:ln w="38100">
            <a:solidFill>
              <a:srgbClr val="45A2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en-US" sz="1500" dirty="0">
              <a:solidFill>
                <a:prstClr val="white"/>
              </a:solidFill>
              <a:latin typeface="Calibri" panose="020F0502020204030204"/>
            </a:endParaRPr>
          </a:p>
        </p:txBody>
      </p:sp>
      <p:sp>
        <p:nvSpPr>
          <p:cNvPr id="17" name="Arrow: Left 16">
            <a:extLst>
              <a:ext uri="{FF2B5EF4-FFF2-40B4-BE49-F238E27FC236}">
                <a16:creationId xmlns:a16="http://schemas.microsoft.com/office/drawing/2014/main" id="{1CE72ED6-26D7-4EEE-98C6-215C336B94E8}"/>
              </a:ext>
            </a:extLst>
          </p:cNvPr>
          <p:cNvSpPr/>
          <p:nvPr/>
        </p:nvSpPr>
        <p:spPr>
          <a:xfrm flipH="1">
            <a:off x="2364498" y="5540582"/>
            <a:ext cx="807326" cy="294899"/>
          </a:xfrm>
          <a:prstGeom prst="leftArrow">
            <a:avLst/>
          </a:prstGeom>
          <a:solidFill>
            <a:srgbClr val="000000"/>
          </a:solidFill>
          <a:ln w="38100">
            <a:solidFill>
              <a:srgbClr val="45A2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en-US" sz="1500"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66BF1C16-0196-4707-925E-8E6973EC21E2}"/>
              </a:ext>
            </a:extLst>
          </p:cNvPr>
          <p:cNvSpPr txBox="1"/>
          <p:nvPr/>
        </p:nvSpPr>
        <p:spPr>
          <a:xfrm>
            <a:off x="3171824" y="5453944"/>
            <a:ext cx="7745874" cy="371768"/>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sz="1350" dirty="0">
                <a:solidFill>
                  <a:prstClr val="black"/>
                </a:solidFill>
                <a:latin typeface="Calibri" panose="020F0502020204030204"/>
                <a:ea typeface="Times New Roman" panose="02020603050405020304" pitchFamily="18" charset="0"/>
                <a:cs typeface="David" panose="020E0502060401010101" pitchFamily="34" charset="-79"/>
              </a:rPr>
              <a:t>Other assets: option to postpone</a:t>
            </a:r>
          </a:p>
        </p:txBody>
      </p:sp>
      <p:sp>
        <p:nvSpPr>
          <p:cNvPr id="19" name="TextBox 18">
            <a:extLst>
              <a:ext uri="{FF2B5EF4-FFF2-40B4-BE49-F238E27FC236}">
                <a16:creationId xmlns:a16="http://schemas.microsoft.com/office/drawing/2014/main" id="{792495FD-2EB6-430A-BD64-3DC9B38ABCA8}"/>
              </a:ext>
            </a:extLst>
          </p:cNvPr>
          <p:cNvSpPr txBox="1"/>
          <p:nvPr/>
        </p:nvSpPr>
        <p:spPr>
          <a:xfrm>
            <a:off x="3194614" y="5124166"/>
            <a:ext cx="9726917" cy="371768"/>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sz="1350" dirty="0">
                <a:solidFill>
                  <a:prstClr val="black"/>
                </a:solidFill>
                <a:latin typeface="Calibri" panose="020F0502020204030204"/>
                <a:ea typeface="Times New Roman" panose="02020603050405020304" pitchFamily="18" charset="0"/>
                <a:cs typeface="David" panose="020E0502060401010101" pitchFamily="34" charset="-79"/>
              </a:rPr>
              <a:t>Foreign real estate: option to postpone</a:t>
            </a:r>
          </a:p>
        </p:txBody>
      </p:sp>
      <p:sp>
        <p:nvSpPr>
          <p:cNvPr id="20" name="TextBox 19">
            <a:extLst>
              <a:ext uri="{FF2B5EF4-FFF2-40B4-BE49-F238E27FC236}">
                <a16:creationId xmlns:a16="http://schemas.microsoft.com/office/drawing/2014/main" id="{96566C2D-2103-45EA-850B-070B7A83C661}"/>
              </a:ext>
            </a:extLst>
          </p:cNvPr>
          <p:cNvSpPr txBox="1"/>
          <p:nvPr/>
        </p:nvSpPr>
        <p:spPr>
          <a:xfrm>
            <a:off x="3194613" y="4696185"/>
            <a:ext cx="7745874" cy="371768"/>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sz="1350" dirty="0">
                <a:solidFill>
                  <a:prstClr val="black"/>
                </a:solidFill>
                <a:latin typeface="Calibri" panose="020F0502020204030204"/>
                <a:ea typeface="Times New Roman" panose="02020603050405020304" pitchFamily="18" charset="0"/>
                <a:cs typeface="David" panose="020E0502060401010101" pitchFamily="34" charset="-79"/>
              </a:rPr>
              <a:t>Tradable securities: no option to postpone</a:t>
            </a:r>
          </a:p>
        </p:txBody>
      </p:sp>
      <p:sp>
        <p:nvSpPr>
          <p:cNvPr id="22" name="Arrow: Left 21">
            <a:extLst>
              <a:ext uri="{FF2B5EF4-FFF2-40B4-BE49-F238E27FC236}">
                <a16:creationId xmlns:a16="http://schemas.microsoft.com/office/drawing/2014/main" id="{B7A4E1F6-B2BB-4084-BB5F-6ABEC313DC3C}"/>
              </a:ext>
            </a:extLst>
          </p:cNvPr>
          <p:cNvSpPr/>
          <p:nvPr/>
        </p:nvSpPr>
        <p:spPr>
          <a:xfrm flipH="1">
            <a:off x="259474" y="4129505"/>
            <a:ext cx="3922002" cy="621000"/>
          </a:xfrm>
          <a:prstGeom prst="leftArrow">
            <a:avLst/>
          </a:prstGeom>
          <a:solidFill>
            <a:srgbClr val="000000"/>
          </a:solidFill>
          <a:ln w="38100">
            <a:solidFill>
              <a:srgbClr val="45A2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685800" eaLnBrk="1" fontAlgn="auto" hangingPunct="1">
              <a:spcBef>
                <a:spcPts val="0"/>
              </a:spcBef>
              <a:spcAft>
                <a:spcPts val="0"/>
              </a:spcAft>
            </a:pPr>
            <a:r>
              <a:rPr lang="en-US" sz="1500" dirty="0">
                <a:solidFill>
                  <a:prstClr val="white"/>
                </a:solidFill>
                <a:latin typeface="Calibri" panose="020F0502020204030204"/>
              </a:rPr>
              <a:t>Assets higher than 3M NIS</a:t>
            </a:r>
          </a:p>
        </p:txBody>
      </p:sp>
    </p:spTree>
    <p:extLst>
      <p:ext uri="{BB962C8B-B14F-4D97-AF65-F5344CB8AC3E}">
        <p14:creationId xmlns:p14="http://schemas.microsoft.com/office/powerpoint/2010/main" val="253019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
                                        <p:tgtEl>
                                          <p:spTgt spid="10"/>
                                        </p:tgtEl>
                                      </p:cBhvr>
                                    </p:animEffect>
                                  </p:childTnLst>
                                </p:cTn>
                              </p:par>
                            </p:childTnLst>
                          </p:cTn>
                        </p:par>
                        <p:par>
                          <p:cTn id="11" fill="hold">
                            <p:stCondLst>
                              <p:cond delay="1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
                                        <p:tgtEl>
                                          <p:spTgt spid="22"/>
                                        </p:tgtEl>
                                      </p:cBhvr>
                                    </p:animEffect>
                                  </p:childTnLst>
                                </p:cTn>
                              </p:par>
                            </p:childTnLst>
                          </p:cTn>
                        </p:par>
                        <p:par>
                          <p:cTn id="15" fill="hold">
                            <p:stCondLst>
                              <p:cond delay="2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0"/>
                                        <p:tgtEl>
                                          <p:spTgt spid="20"/>
                                        </p:tgtEl>
                                      </p:cBhvr>
                                    </p:animEffect>
                                  </p:childTnLst>
                                </p:cTn>
                              </p:par>
                            </p:childTnLst>
                          </p:cTn>
                        </p:par>
                        <p:par>
                          <p:cTn id="22" fill="hold">
                            <p:stCondLst>
                              <p:cond delay="3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10"/>
                                        <p:tgtEl>
                                          <p:spTgt spid="19"/>
                                        </p:tgtEl>
                                      </p:cBhvr>
                                    </p:animEffect>
                                  </p:childTnLst>
                                </p:cTn>
                              </p:par>
                            </p:childTnLst>
                          </p:cTn>
                        </p:par>
                        <p:par>
                          <p:cTn id="29" fill="hold">
                            <p:stCondLst>
                              <p:cond delay="4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
                                        <p:tgtEl>
                                          <p:spTgt spid="1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animBg="1"/>
      <p:bldP spid="15" grpId="0" animBg="1"/>
      <p:bldP spid="16" grpId="0" animBg="1"/>
      <p:bldP spid="17" grpId="0" animBg="1"/>
      <p:bldP spid="18" grpId="0"/>
      <p:bldP spid="19" grpId="0"/>
      <p:bldP spid="20"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34B6807-504F-4F93-995D-FF7BF30620A8}"/>
              </a:ext>
            </a:extLst>
          </p:cNvPr>
          <p:cNvSpPr txBox="1"/>
          <p:nvPr/>
        </p:nvSpPr>
        <p:spPr>
          <a:xfrm>
            <a:off x="1995887" y="848160"/>
            <a:ext cx="5203460" cy="461665"/>
          </a:xfrm>
          <a:prstGeom prst="rect">
            <a:avLst/>
          </a:prstGeom>
          <a:noFill/>
        </p:spPr>
        <p:txBody>
          <a:bodyPr wrap="square">
            <a:spAutoFit/>
          </a:bodyPr>
          <a:lstStyle>
            <a:defPPr>
              <a:defRPr lang="en-IL"/>
            </a:defPPr>
            <a:lvl1pPr>
              <a:defRPr sz="3200">
                <a:solidFill>
                  <a:srgbClr val="45A2BC"/>
                </a:solidFill>
              </a:defRPr>
            </a:lvl1pPr>
          </a:lstStyle>
          <a:p>
            <a:pPr algn="ctr" defTabSz="685800" eaLnBrk="1" fontAlgn="auto" hangingPunct="1">
              <a:spcBef>
                <a:spcPts val="0"/>
              </a:spcBef>
              <a:spcAft>
                <a:spcPts val="0"/>
              </a:spcAft>
            </a:pPr>
            <a:r>
              <a:rPr lang="en-US" sz="2400" b="1" dirty="0">
                <a:latin typeface="Calibri" panose="020F0502020204030204"/>
              </a:rPr>
              <a:t>LLC</a:t>
            </a:r>
          </a:p>
        </p:txBody>
      </p:sp>
      <p:grpSp>
        <p:nvGrpSpPr>
          <p:cNvPr id="26" name="Group 25">
            <a:extLst>
              <a:ext uri="{FF2B5EF4-FFF2-40B4-BE49-F238E27FC236}">
                <a16:creationId xmlns:a16="http://schemas.microsoft.com/office/drawing/2014/main" id="{9F96B670-FAD6-4DAD-A04A-3D9D2BE4D018}"/>
              </a:ext>
            </a:extLst>
          </p:cNvPr>
          <p:cNvGrpSpPr/>
          <p:nvPr/>
        </p:nvGrpSpPr>
        <p:grpSpPr>
          <a:xfrm>
            <a:off x="2331917" y="1445419"/>
            <a:ext cx="4480166" cy="3223749"/>
            <a:chOff x="5401659" y="1203325"/>
            <a:chExt cx="5973554" cy="4298332"/>
          </a:xfrm>
        </p:grpSpPr>
        <p:cxnSp>
          <p:nvCxnSpPr>
            <p:cNvPr id="3" name="מחבר חץ ישר 38">
              <a:extLst>
                <a:ext uri="{FF2B5EF4-FFF2-40B4-BE49-F238E27FC236}">
                  <a16:creationId xmlns:a16="http://schemas.microsoft.com/office/drawing/2014/main" id="{E2B70472-AF87-4A81-B66B-16AD603D7880}"/>
                </a:ext>
              </a:extLst>
            </p:cNvPr>
            <p:cNvCxnSpPr>
              <a:cxnSpLocks/>
            </p:cNvCxnSpPr>
            <p:nvPr/>
          </p:nvCxnSpPr>
          <p:spPr>
            <a:xfrm flipH="1">
              <a:off x="6404331" y="2283325"/>
              <a:ext cx="1268741" cy="871453"/>
            </a:xfrm>
            <a:prstGeom prst="straightConnector1">
              <a:avLst/>
            </a:prstGeom>
            <a:ln>
              <a:solidFill>
                <a:srgbClr val="45A2BC"/>
              </a:solidFill>
              <a:tailEnd type="triangle"/>
            </a:ln>
          </p:spPr>
          <p:style>
            <a:lnRef idx="1">
              <a:schemeClr val="accent1"/>
            </a:lnRef>
            <a:fillRef idx="0">
              <a:schemeClr val="accent1"/>
            </a:fillRef>
            <a:effectRef idx="0">
              <a:schemeClr val="accent1"/>
            </a:effectRef>
            <a:fontRef idx="minor">
              <a:schemeClr val="tx1"/>
            </a:fontRef>
          </p:style>
        </p:cxnSp>
        <p:cxnSp>
          <p:nvCxnSpPr>
            <p:cNvPr id="4" name="מחבר חץ ישר 40">
              <a:extLst>
                <a:ext uri="{FF2B5EF4-FFF2-40B4-BE49-F238E27FC236}">
                  <a16:creationId xmlns:a16="http://schemas.microsoft.com/office/drawing/2014/main" id="{3021F6F9-0FFC-4B21-BC9F-EFDF45B788EB}"/>
                </a:ext>
              </a:extLst>
            </p:cNvPr>
            <p:cNvCxnSpPr/>
            <p:nvPr/>
          </p:nvCxnSpPr>
          <p:spPr>
            <a:xfrm>
              <a:off x="8382172" y="4070242"/>
              <a:ext cx="3562" cy="414243"/>
            </a:xfrm>
            <a:prstGeom prst="straightConnector1">
              <a:avLst/>
            </a:prstGeom>
            <a:ln>
              <a:solidFill>
                <a:srgbClr val="45A2BC"/>
              </a:solidFill>
              <a:tailEnd type="triangle"/>
            </a:ln>
          </p:spPr>
          <p:style>
            <a:lnRef idx="1">
              <a:schemeClr val="accent1"/>
            </a:lnRef>
            <a:fillRef idx="0">
              <a:schemeClr val="accent1"/>
            </a:fillRef>
            <a:effectRef idx="0">
              <a:schemeClr val="accent1"/>
            </a:effectRef>
            <a:fontRef idx="minor">
              <a:schemeClr val="tx1"/>
            </a:fontRef>
          </p:style>
        </p:cxnSp>
        <p:sp>
          <p:nvSpPr>
            <p:cNvPr id="5" name="מלבן 41">
              <a:extLst>
                <a:ext uri="{FF2B5EF4-FFF2-40B4-BE49-F238E27FC236}">
                  <a16:creationId xmlns:a16="http://schemas.microsoft.com/office/drawing/2014/main" id="{5EEFB169-0648-4179-8757-C3E7E7EFB6FA}"/>
                </a:ext>
              </a:extLst>
            </p:cNvPr>
            <p:cNvSpPr/>
            <p:nvPr/>
          </p:nvSpPr>
          <p:spPr>
            <a:xfrm>
              <a:off x="7513753" y="4690071"/>
              <a:ext cx="1754252" cy="811586"/>
            </a:xfrm>
            <a:prstGeom prst="rect">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350" dirty="0">
                  <a:solidFill>
                    <a:prstClr val="white"/>
                  </a:solidFill>
                  <a:latin typeface="Calibri" panose="020F0502020204030204"/>
                </a:rPr>
                <a:t>Real Estate</a:t>
              </a:r>
            </a:p>
            <a:p>
              <a:pPr algn="ctr" defTabSz="685800" eaLnBrk="1" fontAlgn="auto" hangingPunct="1">
                <a:spcBef>
                  <a:spcPts val="0"/>
                </a:spcBef>
                <a:spcAft>
                  <a:spcPts val="0"/>
                </a:spcAft>
              </a:pPr>
              <a:r>
                <a:rPr lang="en-US" sz="1350" dirty="0">
                  <a:solidFill>
                    <a:prstClr val="white"/>
                  </a:solidFill>
                  <a:latin typeface="Calibri" panose="020F0502020204030204"/>
                </a:rPr>
                <a:t>(US)</a:t>
              </a:r>
              <a:endParaRPr lang="he-IL" sz="1350" dirty="0">
                <a:solidFill>
                  <a:prstClr val="white"/>
                </a:solidFill>
                <a:latin typeface="Calibri" panose="020F0502020204030204"/>
                <a:cs typeface="Arial" panose="020B0604020202020204" pitchFamily="34" charset="0"/>
              </a:endParaRPr>
            </a:p>
          </p:txBody>
        </p:sp>
        <p:sp>
          <p:nvSpPr>
            <p:cNvPr id="6" name="מלבן 43">
              <a:extLst>
                <a:ext uri="{FF2B5EF4-FFF2-40B4-BE49-F238E27FC236}">
                  <a16:creationId xmlns:a16="http://schemas.microsoft.com/office/drawing/2014/main" id="{50794472-4BA4-4333-9893-10A0EC015FA8}"/>
                </a:ext>
              </a:extLst>
            </p:cNvPr>
            <p:cNvSpPr/>
            <p:nvPr/>
          </p:nvSpPr>
          <p:spPr>
            <a:xfrm>
              <a:off x="9620702" y="4690071"/>
              <a:ext cx="1754252" cy="811586"/>
            </a:xfrm>
            <a:prstGeom prst="rect">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350" dirty="0">
                  <a:solidFill>
                    <a:prstClr val="white"/>
                  </a:solidFill>
                  <a:latin typeface="Calibri" panose="020F0502020204030204"/>
                </a:rPr>
                <a:t>Real Estate</a:t>
              </a:r>
            </a:p>
            <a:p>
              <a:pPr algn="ctr" defTabSz="685800" eaLnBrk="1" fontAlgn="auto" hangingPunct="1">
                <a:spcBef>
                  <a:spcPts val="0"/>
                </a:spcBef>
                <a:spcAft>
                  <a:spcPts val="0"/>
                </a:spcAft>
              </a:pPr>
              <a:r>
                <a:rPr lang="en-US" sz="1350" dirty="0">
                  <a:solidFill>
                    <a:prstClr val="white"/>
                  </a:solidFill>
                  <a:latin typeface="Calibri" panose="020F0502020204030204"/>
                </a:rPr>
                <a:t>(US)</a:t>
              </a:r>
              <a:endParaRPr lang="he-IL" sz="1350" dirty="0">
                <a:solidFill>
                  <a:prstClr val="white"/>
                </a:solidFill>
                <a:latin typeface="Calibri" panose="020F0502020204030204"/>
                <a:cs typeface="Arial" panose="020B0604020202020204" pitchFamily="34" charset="0"/>
              </a:endParaRPr>
            </a:p>
          </p:txBody>
        </p:sp>
        <p:sp>
          <p:nvSpPr>
            <p:cNvPr id="7" name="משולש שווה-שוקיים 46">
              <a:extLst>
                <a:ext uri="{FF2B5EF4-FFF2-40B4-BE49-F238E27FC236}">
                  <a16:creationId xmlns:a16="http://schemas.microsoft.com/office/drawing/2014/main" id="{04A1BA4C-BE6F-4ADA-B6EB-C938641F4F91}"/>
                </a:ext>
              </a:extLst>
            </p:cNvPr>
            <p:cNvSpPr/>
            <p:nvPr/>
          </p:nvSpPr>
          <p:spPr>
            <a:xfrm>
              <a:off x="9615557" y="4513700"/>
              <a:ext cx="1754252" cy="155637"/>
            </a:xfrm>
            <a:prstGeom prst="triangle">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sp>
          <p:nvSpPr>
            <p:cNvPr id="8" name="משולש שווה-שוקיים 47">
              <a:extLst>
                <a:ext uri="{FF2B5EF4-FFF2-40B4-BE49-F238E27FC236}">
                  <a16:creationId xmlns:a16="http://schemas.microsoft.com/office/drawing/2014/main" id="{47C26CF4-CA9A-42A8-A211-55C22CC0A8BB}"/>
                </a:ext>
              </a:extLst>
            </p:cNvPr>
            <p:cNvSpPr/>
            <p:nvPr/>
          </p:nvSpPr>
          <p:spPr>
            <a:xfrm>
              <a:off x="7508608" y="4513485"/>
              <a:ext cx="1754252" cy="155637"/>
            </a:xfrm>
            <a:prstGeom prst="triangle">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sp>
          <p:nvSpPr>
            <p:cNvPr id="9" name="משולש שווה-שוקיים 48">
              <a:extLst>
                <a:ext uri="{FF2B5EF4-FFF2-40B4-BE49-F238E27FC236}">
                  <a16:creationId xmlns:a16="http://schemas.microsoft.com/office/drawing/2014/main" id="{F92E1D60-9089-486B-997A-0341A4CB1861}"/>
                </a:ext>
              </a:extLst>
            </p:cNvPr>
            <p:cNvSpPr/>
            <p:nvPr/>
          </p:nvSpPr>
          <p:spPr>
            <a:xfrm>
              <a:off x="5401659" y="4511642"/>
              <a:ext cx="1754252" cy="155637"/>
            </a:xfrm>
            <a:prstGeom prst="triangle">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cxnSp>
          <p:nvCxnSpPr>
            <p:cNvPr id="10" name="מחבר חץ ישר 27">
              <a:extLst>
                <a:ext uri="{FF2B5EF4-FFF2-40B4-BE49-F238E27FC236}">
                  <a16:creationId xmlns:a16="http://schemas.microsoft.com/office/drawing/2014/main" id="{80569687-36ED-4BB8-86F9-E25A5B569E0E}"/>
                </a:ext>
              </a:extLst>
            </p:cNvPr>
            <p:cNvCxnSpPr/>
            <p:nvPr/>
          </p:nvCxnSpPr>
          <p:spPr>
            <a:xfrm>
              <a:off x="6283930" y="4093371"/>
              <a:ext cx="3562" cy="414243"/>
            </a:xfrm>
            <a:prstGeom prst="straightConnector1">
              <a:avLst/>
            </a:prstGeom>
            <a:ln>
              <a:solidFill>
                <a:srgbClr val="45A2B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28">
              <a:extLst>
                <a:ext uri="{FF2B5EF4-FFF2-40B4-BE49-F238E27FC236}">
                  <a16:creationId xmlns:a16="http://schemas.microsoft.com/office/drawing/2014/main" id="{371DF7DC-5E4D-4853-9EF3-CAAF5BB4B45C}"/>
                </a:ext>
              </a:extLst>
            </p:cNvPr>
            <p:cNvCxnSpPr/>
            <p:nvPr/>
          </p:nvCxnSpPr>
          <p:spPr>
            <a:xfrm>
              <a:off x="10484765" y="4093371"/>
              <a:ext cx="3562" cy="414243"/>
            </a:xfrm>
            <a:prstGeom prst="straightConnector1">
              <a:avLst/>
            </a:prstGeom>
            <a:ln>
              <a:solidFill>
                <a:srgbClr val="45A2BC"/>
              </a:solidFill>
              <a:tailEnd type="triangle"/>
            </a:ln>
          </p:spPr>
          <p:style>
            <a:lnRef idx="1">
              <a:schemeClr val="accent1"/>
            </a:lnRef>
            <a:fillRef idx="0">
              <a:schemeClr val="accent1"/>
            </a:fillRef>
            <a:effectRef idx="0">
              <a:schemeClr val="accent1"/>
            </a:effectRef>
            <a:fontRef idx="minor">
              <a:schemeClr val="tx1"/>
            </a:fontRef>
          </p:style>
        </p:cxnSp>
        <p:sp>
          <p:nvSpPr>
            <p:cNvPr id="12" name="אליפסה 13">
              <a:extLst>
                <a:ext uri="{FF2B5EF4-FFF2-40B4-BE49-F238E27FC236}">
                  <a16:creationId xmlns:a16="http://schemas.microsoft.com/office/drawing/2014/main" id="{76516678-F9BC-4439-8FBF-D848D9FBD172}"/>
                </a:ext>
              </a:extLst>
            </p:cNvPr>
            <p:cNvSpPr/>
            <p:nvPr/>
          </p:nvSpPr>
          <p:spPr>
            <a:xfrm>
              <a:off x="7845734" y="1203325"/>
              <a:ext cx="1080000" cy="1080000"/>
            </a:xfrm>
            <a:prstGeom prst="ellipse">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2700" dirty="0">
                  <a:solidFill>
                    <a:prstClr val="white"/>
                  </a:solidFill>
                  <a:latin typeface="Calibri" panose="020F0502020204030204"/>
                </a:rPr>
                <a:t>IL</a:t>
              </a:r>
              <a:endParaRPr lang="he-IL" sz="750" dirty="0">
                <a:solidFill>
                  <a:prstClr val="white"/>
                </a:solidFill>
                <a:latin typeface="Calibri" panose="020F0502020204030204"/>
                <a:cs typeface="Arial" panose="020B0604020202020204" pitchFamily="34" charset="0"/>
              </a:endParaRPr>
            </a:p>
          </p:txBody>
        </p:sp>
        <p:cxnSp>
          <p:nvCxnSpPr>
            <p:cNvPr id="13" name="מחבר חץ ישר 29">
              <a:extLst>
                <a:ext uri="{FF2B5EF4-FFF2-40B4-BE49-F238E27FC236}">
                  <a16:creationId xmlns:a16="http://schemas.microsoft.com/office/drawing/2014/main" id="{4B18E27E-CC7F-4B2E-BF45-D3ACDE1D22F4}"/>
                </a:ext>
              </a:extLst>
            </p:cNvPr>
            <p:cNvCxnSpPr/>
            <p:nvPr/>
          </p:nvCxnSpPr>
          <p:spPr>
            <a:xfrm flipH="1">
              <a:off x="8374110" y="2487721"/>
              <a:ext cx="0" cy="746907"/>
            </a:xfrm>
            <a:prstGeom prst="straightConnector1">
              <a:avLst/>
            </a:prstGeom>
            <a:ln>
              <a:solidFill>
                <a:srgbClr val="45A2BC"/>
              </a:solidFill>
              <a:tailEnd type="triangle"/>
            </a:ln>
          </p:spPr>
          <p:style>
            <a:lnRef idx="1">
              <a:schemeClr val="accent1"/>
            </a:lnRef>
            <a:fillRef idx="0">
              <a:schemeClr val="accent1"/>
            </a:fillRef>
            <a:effectRef idx="0">
              <a:schemeClr val="accent1"/>
            </a:effectRef>
            <a:fontRef idx="minor">
              <a:schemeClr val="tx1"/>
            </a:fontRef>
          </p:style>
        </p:cxnSp>
        <p:sp>
          <p:nvSpPr>
            <p:cNvPr id="14" name="מלבן 33">
              <a:extLst>
                <a:ext uri="{FF2B5EF4-FFF2-40B4-BE49-F238E27FC236}">
                  <a16:creationId xmlns:a16="http://schemas.microsoft.com/office/drawing/2014/main" id="{217FBF44-4667-4CCB-9EDD-02EE5D8DE5FC}"/>
                </a:ext>
              </a:extLst>
            </p:cNvPr>
            <p:cNvSpPr/>
            <p:nvPr/>
          </p:nvSpPr>
          <p:spPr>
            <a:xfrm>
              <a:off x="7514012" y="3301600"/>
              <a:ext cx="1754252" cy="811586"/>
            </a:xfrm>
            <a:prstGeom prst="rect">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350" dirty="0">
                  <a:solidFill>
                    <a:prstClr val="white"/>
                  </a:solidFill>
                  <a:latin typeface="Calibri" panose="020F0502020204030204"/>
                </a:rPr>
                <a:t>LLC</a:t>
              </a:r>
            </a:p>
            <a:p>
              <a:pPr algn="ctr" defTabSz="685800" eaLnBrk="1" fontAlgn="auto" hangingPunct="1">
                <a:spcBef>
                  <a:spcPts val="0"/>
                </a:spcBef>
                <a:spcAft>
                  <a:spcPts val="0"/>
                </a:spcAft>
              </a:pPr>
              <a:r>
                <a:rPr lang="en-US" sz="1350" dirty="0">
                  <a:solidFill>
                    <a:prstClr val="white"/>
                  </a:solidFill>
                  <a:latin typeface="Calibri" panose="020F0502020204030204"/>
                </a:rPr>
                <a:t>(US)</a:t>
              </a:r>
              <a:endParaRPr lang="he-IL" sz="1350" dirty="0">
                <a:solidFill>
                  <a:prstClr val="white"/>
                </a:solidFill>
                <a:latin typeface="Calibri" panose="020F0502020204030204"/>
                <a:cs typeface="Arial" panose="020B0604020202020204" pitchFamily="34" charset="0"/>
              </a:endParaRPr>
            </a:p>
          </p:txBody>
        </p:sp>
        <p:sp>
          <p:nvSpPr>
            <p:cNvPr id="15" name="מלבן 34">
              <a:extLst>
                <a:ext uri="{FF2B5EF4-FFF2-40B4-BE49-F238E27FC236}">
                  <a16:creationId xmlns:a16="http://schemas.microsoft.com/office/drawing/2014/main" id="{0620CD6B-5544-4F3E-99DF-52D9A644ACC9}"/>
                </a:ext>
              </a:extLst>
            </p:cNvPr>
            <p:cNvSpPr/>
            <p:nvPr/>
          </p:nvSpPr>
          <p:spPr>
            <a:xfrm>
              <a:off x="5407063" y="3301600"/>
              <a:ext cx="1754252" cy="811586"/>
            </a:xfrm>
            <a:prstGeom prst="rect">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350" dirty="0">
                  <a:solidFill>
                    <a:prstClr val="white"/>
                  </a:solidFill>
                  <a:latin typeface="Calibri" panose="020F0502020204030204"/>
                </a:rPr>
                <a:t>LLC</a:t>
              </a:r>
            </a:p>
            <a:p>
              <a:pPr algn="ctr" defTabSz="685800" eaLnBrk="1" fontAlgn="auto" hangingPunct="1">
                <a:spcBef>
                  <a:spcPts val="0"/>
                </a:spcBef>
                <a:spcAft>
                  <a:spcPts val="0"/>
                </a:spcAft>
              </a:pPr>
              <a:r>
                <a:rPr lang="en-US" sz="1350" dirty="0">
                  <a:solidFill>
                    <a:prstClr val="white"/>
                  </a:solidFill>
                  <a:latin typeface="Calibri" panose="020F0502020204030204"/>
                </a:rPr>
                <a:t>(US)</a:t>
              </a:r>
              <a:endParaRPr lang="he-IL" sz="1350" dirty="0">
                <a:solidFill>
                  <a:prstClr val="white"/>
                </a:solidFill>
                <a:latin typeface="Calibri" panose="020F0502020204030204"/>
                <a:cs typeface="Arial" panose="020B0604020202020204" pitchFamily="34" charset="0"/>
              </a:endParaRPr>
            </a:p>
          </p:txBody>
        </p:sp>
        <p:sp>
          <p:nvSpPr>
            <p:cNvPr id="16" name="מלבן 35">
              <a:extLst>
                <a:ext uri="{FF2B5EF4-FFF2-40B4-BE49-F238E27FC236}">
                  <a16:creationId xmlns:a16="http://schemas.microsoft.com/office/drawing/2014/main" id="{872639BA-5818-471F-8989-FACC920758E0}"/>
                </a:ext>
              </a:extLst>
            </p:cNvPr>
            <p:cNvSpPr/>
            <p:nvPr/>
          </p:nvSpPr>
          <p:spPr>
            <a:xfrm>
              <a:off x="9620961" y="3301600"/>
              <a:ext cx="1754252" cy="811586"/>
            </a:xfrm>
            <a:prstGeom prst="rect">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350">
                  <a:solidFill>
                    <a:prstClr val="white"/>
                  </a:solidFill>
                  <a:latin typeface="Calibri" panose="020F0502020204030204"/>
                </a:rPr>
                <a:t>LLC</a:t>
              </a:r>
            </a:p>
            <a:p>
              <a:pPr algn="ctr" defTabSz="685800" eaLnBrk="1" fontAlgn="auto" hangingPunct="1">
                <a:spcBef>
                  <a:spcPts val="0"/>
                </a:spcBef>
                <a:spcAft>
                  <a:spcPts val="0"/>
                </a:spcAft>
              </a:pPr>
              <a:r>
                <a:rPr lang="en-US" sz="1350">
                  <a:solidFill>
                    <a:prstClr val="white"/>
                  </a:solidFill>
                  <a:latin typeface="Calibri" panose="020F0502020204030204"/>
                </a:rPr>
                <a:t>(US)</a:t>
              </a:r>
              <a:endParaRPr lang="he-IL" sz="1350" dirty="0">
                <a:solidFill>
                  <a:prstClr val="white"/>
                </a:solidFill>
                <a:latin typeface="Calibri" panose="020F0502020204030204"/>
                <a:cs typeface="Arial" panose="020B0604020202020204" pitchFamily="34" charset="0"/>
              </a:endParaRPr>
            </a:p>
          </p:txBody>
        </p:sp>
        <p:sp>
          <p:nvSpPr>
            <p:cNvPr id="17" name="מלבן 42">
              <a:extLst>
                <a:ext uri="{FF2B5EF4-FFF2-40B4-BE49-F238E27FC236}">
                  <a16:creationId xmlns:a16="http://schemas.microsoft.com/office/drawing/2014/main" id="{2540ADD8-E887-4214-B857-B7B71A501920}"/>
                </a:ext>
              </a:extLst>
            </p:cNvPr>
            <p:cNvSpPr/>
            <p:nvPr/>
          </p:nvSpPr>
          <p:spPr>
            <a:xfrm>
              <a:off x="5417618" y="4684651"/>
              <a:ext cx="1754252" cy="811586"/>
            </a:xfrm>
            <a:prstGeom prst="rect">
              <a:avLst/>
            </a:prstGeom>
            <a:solidFill>
              <a:schemeClr val="tx1"/>
            </a:solidFill>
            <a:ln>
              <a:solidFill>
                <a:srgbClr val="45A2BC"/>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r>
                <a:rPr lang="en-US" sz="1350" dirty="0">
                  <a:solidFill>
                    <a:prstClr val="white"/>
                  </a:solidFill>
                  <a:latin typeface="Calibri" panose="020F0502020204030204"/>
                </a:rPr>
                <a:t>Real Estate</a:t>
              </a:r>
            </a:p>
            <a:p>
              <a:pPr algn="ctr" defTabSz="685800" eaLnBrk="1" fontAlgn="auto" hangingPunct="1">
                <a:spcBef>
                  <a:spcPts val="0"/>
                </a:spcBef>
                <a:spcAft>
                  <a:spcPts val="0"/>
                </a:spcAft>
              </a:pPr>
              <a:r>
                <a:rPr lang="en-US" sz="1350" dirty="0">
                  <a:solidFill>
                    <a:prstClr val="white"/>
                  </a:solidFill>
                  <a:latin typeface="Calibri" panose="020F0502020204030204"/>
                </a:rPr>
                <a:t>(US)</a:t>
              </a:r>
              <a:endParaRPr lang="he-IL" sz="1350" dirty="0">
                <a:solidFill>
                  <a:prstClr val="white"/>
                </a:solidFill>
                <a:latin typeface="Calibri" panose="020F0502020204030204"/>
                <a:cs typeface="Arial" panose="020B0604020202020204" pitchFamily="34" charset="0"/>
              </a:endParaRPr>
            </a:p>
          </p:txBody>
        </p:sp>
        <p:sp>
          <p:nvSpPr>
            <p:cNvPr id="19" name="Oval 18">
              <a:extLst>
                <a:ext uri="{FF2B5EF4-FFF2-40B4-BE49-F238E27FC236}">
                  <a16:creationId xmlns:a16="http://schemas.microsoft.com/office/drawing/2014/main" id="{CB456548-DC55-4E42-A9A3-7B72E9448DAC}"/>
                </a:ext>
              </a:extLst>
            </p:cNvPr>
            <p:cNvSpPr/>
            <p:nvPr/>
          </p:nvSpPr>
          <p:spPr>
            <a:xfrm>
              <a:off x="7501553" y="2220796"/>
              <a:ext cx="216000" cy="216000"/>
            </a:xfrm>
            <a:prstGeom prst="ellipse">
              <a:avLst/>
            </a:prstGeom>
            <a:solidFill>
              <a:srgbClr val="45A2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sp>
          <p:nvSpPr>
            <p:cNvPr id="20" name="Oval 19">
              <a:extLst>
                <a:ext uri="{FF2B5EF4-FFF2-40B4-BE49-F238E27FC236}">
                  <a16:creationId xmlns:a16="http://schemas.microsoft.com/office/drawing/2014/main" id="{216C6BCE-E604-44BD-A751-003A1A595573}"/>
                </a:ext>
              </a:extLst>
            </p:cNvPr>
            <p:cNvSpPr/>
            <p:nvPr/>
          </p:nvSpPr>
          <p:spPr>
            <a:xfrm>
              <a:off x="8911691" y="2220796"/>
              <a:ext cx="216000" cy="216000"/>
            </a:xfrm>
            <a:prstGeom prst="ellipse">
              <a:avLst/>
            </a:prstGeom>
            <a:solidFill>
              <a:srgbClr val="45A2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sp>
          <p:nvSpPr>
            <p:cNvPr id="21" name="Oval 20">
              <a:extLst>
                <a:ext uri="{FF2B5EF4-FFF2-40B4-BE49-F238E27FC236}">
                  <a16:creationId xmlns:a16="http://schemas.microsoft.com/office/drawing/2014/main" id="{DDDD4CB1-96F2-483C-8789-FEBFA3194A57}"/>
                </a:ext>
              </a:extLst>
            </p:cNvPr>
            <p:cNvSpPr/>
            <p:nvPr/>
          </p:nvSpPr>
          <p:spPr>
            <a:xfrm>
              <a:off x="8266110" y="2419195"/>
              <a:ext cx="216000" cy="216000"/>
            </a:xfrm>
            <a:prstGeom prst="ellipse">
              <a:avLst/>
            </a:prstGeom>
            <a:solidFill>
              <a:srgbClr val="45A2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eaLnBrk="1" fontAlgn="auto" hangingPunct="1">
                <a:spcBef>
                  <a:spcPts val="0"/>
                </a:spcBef>
                <a:spcAft>
                  <a:spcPts val="0"/>
                </a:spcAft>
              </a:pPr>
              <a:endParaRPr lang="he-IL" sz="1350">
                <a:solidFill>
                  <a:prstClr val="white"/>
                </a:solidFill>
                <a:latin typeface="Calibri" panose="020F0502020204030204"/>
                <a:cs typeface="Arial" panose="020B0604020202020204" pitchFamily="34" charset="0"/>
              </a:endParaRPr>
            </a:p>
          </p:txBody>
        </p:sp>
        <p:cxnSp>
          <p:nvCxnSpPr>
            <p:cNvPr id="23" name="מחבר חץ ישר 38">
              <a:extLst>
                <a:ext uri="{FF2B5EF4-FFF2-40B4-BE49-F238E27FC236}">
                  <a16:creationId xmlns:a16="http://schemas.microsoft.com/office/drawing/2014/main" id="{8E837578-04FE-420C-B506-2472132ED092}"/>
                </a:ext>
              </a:extLst>
            </p:cNvPr>
            <p:cNvCxnSpPr>
              <a:cxnSpLocks/>
            </p:cNvCxnSpPr>
            <p:nvPr/>
          </p:nvCxnSpPr>
          <p:spPr>
            <a:xfrm>
              <a:off x="8976885" y="2283325"/>
              <a:ext cx="1268741" cy="871453"/>
            </a:xfrm>
            <a:prstGeom prst="straightConnector1">
              <a:avLst/>
            </a:prstGeom>
            <a:ln>
              <a:solidFill>
                <a:srgbClr val="45A2BC"/>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96AC9116-7F09-479D-8E94-95593B080ED1}"/>
              </a:ext>
            </a:extLst>
          </p:cNvPr>
          <p:cNvSpPr txBox="1"/>
          <p:nvPr/>
        </p:nvSpPr>
        <p:spPr>
          <a:xfrm>
            <a:off x="756657" y="5073021"/>
            <a:ext cx="8358769" cy="814710"/>
          </a:xfrm>
          <a:prstGeom prst="rect">
            <a:avLst/>
          </a:prstGeom>
          <a:noFill/>
        </p:spPr>
        <p:txBody>
          <a:bodyPr wrap="square">
            <a:spAutoFit/>
          </a:bodyPr>
          <a:lstStyle/>
          <a:p>
            <a:pPr algn="just" defTabSz="685800" eaLnBrk="1" fontAlgn="auto" hangingPunct="1">
              <a:lnSpc>
                <a:spcPct val="150000"/>
              </a:lnSpc>
              <a:spcBef>
                <a:spcPts val="0"/>
              </a:spcBef>
              <a:spcAft>
                <a:spcPts val="0"/>
              </a:spcAft>
            </a:pPr>
            <a:r>
              <a:rPr lang="en-US" sz="1650" b="1" dirty="0">
                <a:solidFill>
                  <a:srgbClr val="45A2BC"/>
                </a:solidFill>
                <a:latin typeface="Calibri" panose="020F0502020204030204"/>
                <a:ea typeface="Times New Roman" panose="02020603050405020304" pitchFamily="18" charset="0"/>
                <a:cs typeface="David" panose="020E0502060401010101" pitchFamily="34" charset="-79"/>
              </a:rPr>
              <a:t>Today: </a:t>
            </a:r>
            <a:r>
              <a:rPr lang="en-US" sz="1650" dirty="0">
                <a:solidFill>
                  <a:prstClr val="white"/>
                </a:solidFill>
                <a:latin typeface="Calibri" panose="020F0502020204030204"/>
                <a:ea typeface="Times New Roman" panose="02020603050405020304" pitchFamily="18" charset="0"/>
                <a:cs typeface="David" panose="020E0502060401010101" pitchFamily="34" charset="-79"/>
              </a:rPr>
              <a:t>look-through entity only with respect to foreign tax credits.</a:t>
            </a:r>
          </a:p>
          <a:p>
            <a:pPr algn="just" defTabSz="685800" eaLnBrk="1" fontAlgn="auto" hangingPunct="1">
              <a:lnSpc>
                <a:spcPct val="150000"/>
              </a:lnSpc>
              <a:spcBef>
                <a:spcPts val="0"/>
              </a:spcBef>
              <a:spcAft>
                <a:spcPts val="0"/>
              </a:spcAft>
            </a:pPr>
            <a:r>
              <a:rPr lang="en-US" sz="1650" b="1" dirty="0">
                <a:solidFill>
                  <a:srgbClr val="45A2BC"/>
                </a:solidFill>
                <a:latin typeface="Calibri" panose="020F0502020204030204"/>
                <a:ea typeface="Times New Roman" panose="02020603050405020304" pitchFamily="18" charset="0"/>
                <a:cs typeface="David" panose="020E0502060401010101" pitchFamily="34" charset="-79"/>
              </a:rPr>
              <a:t>Suggested: </a:t>
            </a:r>
            <a:r>
              <a:rPr lang="en-US" sz="1650" dirty="0">
                <a:solidFill>
                  <a:prstClr val="white"/>
                </a:solidFill>
                <a:latin typeface="Calibri" panose="020F0502020204030204"/>
                <a:ea typeface="Times New Roman" panose="02020603050405020304" pitchFamily="18" charset="0"/>
                <a:cs typeface="David" panose="020E0502060401010101" pitchFamily="34" charset="-79"/>
              </a:rPr>
              <a:t>look-through entity also with respect to offset of losses from US sources and assets. </a:t>
            </a:r>
          </a:p>
        </p:txBody>
      </p:sp>
      <p:pic>
        <p:nvPicPr>
          <p:cNvPr id="28" name="Graphic 27" descr="Daily calendar with solid fill">
            <a:extLst>
              <a:ext uri="{FF2B5EF4-FFF2-40B4-BE49-F238E27FC236}">
                <a16:creationId xmlns:a16="http://schemas.microsoft.com/office/drawing/2014/main" id="{58DAEF05-3865-4A38-A143-9FD5157D8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629" y="5155643"/>
            <a:ext cx="320453" cy="320453"/>
          </a:xfrm>
          <a:prstGeom prst="rect">
            <a:avLst/>
          </a:prstGeom>
        </p:spPr>
      </p:pic>
      <p:pic>
        <p:nvPicPr>
          <p:cNvPr id="30" name="Graphic 29" descr="Future with solid fill">
            <a:extLst>
              <a:ext uri="{FF2B5EF4-FFF2-40B4-BE49-F238E27FC236}">
                <a16:creationId xmlns:a16="http://schemas.microsoft.com/office/drawing/2014/main" id="{7206FE03-2138-4FB7-AD96-D391E9D378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629" y="5558718"/>
            <a:ext cx="320453" cy="320453"/>
          </a:xfrm>
          <a:prstGeom prst="rect">
            <a:avLst/>
          </a:prstGeom>
        </p:spPr>
      </p:pic>
    </p:spTree>
    <p:extLst>
      <p:ext uri="{BB962C8B-B14F-4D97-AF65-F5344CB8AC3E}">
        <p14:creationId xmlns:p14="http://schemas.microsoft.com/office/powerpoint/2010/main" val="3541003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
                                        <p:tgtEl>
                                          <p:spTgt spid="26"/>
                                        </p:tgtEl>
                                      </p:cBhvr>
                                    </p:animEffect>
                                  </p:childTnLst>
                                </p:cTn>
                              </p:par>
                              <p:par>
                                <p:cTn id="8" presetID="53"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p:cTn id="10" dur="10" fill="hold"/>
                                        <p:tgtEl>
                                          <p:spTgt spid="28"/>
                                        </p:tgtEl>
                                        <p:attrNameLst>
                                          <p:attrName>ppt_w</p:attrName>
                                        </p:attrNameLst>
                                      </p:cBhvr>
                                      <p:tavLst>
                                        <p:tav tm="0">
                                          <p:val>
                                            <p:fltVal val="0"/>
                                          </p:val>
                                        </p:tav>
                                        <p:tav tm="100000">
                                          <p:val>
                                            <p:strVal val="#ppt_w"/>
                                          </p:val>
                                        </p:tav>
                                      </p:tavLst>
                                    </p:anim>
                                    <p:anim calcmode="lin" valueType="num">
                                      <p:cBhvr>
                                        <p:cTn id="11" dur="10" fill="hold"/>
                                        <p:tgtEl>
                                          <p:spTgt spid="28"/>
                                        </p:tgtEl>
                                        <p:attrNameLst>
                                          <p:attrName>ppt_h</p:attrName>
                                        </p:attrNameLst>
                                      </p:cBhvr>
                                      <p:tavLst>
                                        <p:tav tm="0">
                                          <p:val>
                                            <p:fltVal val="0"/>
                                          </p:val>
                                        </p:tav>
                                        <p:tav tm="100000">
                                          <p:val>
                                            <p:strVal val="#ppt_h"/>
                                          </p:val>
                                        </p:tav>
                                      </p:tavLst>
                                    </p:anim>
                                    <p:animEffect transition="in" filter="fade">
                                      <p:cBhvr>
                                        <p:cTn id="12" dur="10"/>
                                        <p:tgtEl>
                                          <p:spTgt spid="28"/>
                                        </p:tgtEl>
                                      </p:cBhvr>
                                    </p:animEffect>
                                  </p:childTnLst>
                                </p:cTn>
                              </p:par>
                              <p:par>
                                <p:cTn id="13" presetID="53" presetClass="entr" presetSubtype="16"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 fill="hold"/>
                                        <p:tgtEl>
                                          <p:spTgt spid="30"/>
                                        </p:tgtEl>
                                        <p:attrNameLst>
                                          <p:attrName>ppt_w</p:attrName>
                                        </p:attrNameLst>
                                      </p:cBhvr>
                                      <p:tavLst>
                                        <p:tav tm="0">
                                          <p:val>
                                            <p:fltVal val="0"/>
                                          </p:val>
                                        </p:tav>
                                        <p:tav tm="100000">
                                          <p:val>
                                            <p:strVal val="#ppt_w"/>
                                          </p:val>
                                        </p:tav>
                                      </p:tavLst>
                                    </p:anim>
                                    <p:anim calcmode="lin" valueType="num">
                                      <p:cBhvr>
                                        <p:cTn id="16" dur="10" fill="hold"/>
                                        <p:tgtEl>
                                          <p:spTgt spid="30"/>
                                        </p:tgtEl>
                                        <p:attrNameLst>
                                          <p:attrName>ppt_h</p:attrName>
                                        </p:attrNameLst>
                                      </p:cBhvr>
                                      <p:tavLst>
                                        <p:tav tm="0">
                                          <p:val>
                                            <p:fltVal val="0"/>
                                          </p:val>
                                        </p:tav>
                                        <p:tav tm="100000">
                                          <p:val>
                                            <p:strVal val="#ppt_h"/>
                                          </p:val>
                                        </p:tav>
                                      </p:tavLst>
                                    </p:anim>
                                    <p:animEffect transition="in" filter="fade">
                                      <p:cBhvr>
                                        <p:cTn id="17" dur="10"/>
                                        <p:tgtEl>
                                          <p:spTgt spid="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1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p:nvPr/>
        </p:nvSpPr>
        <p:spPr>
          <a:xfrm>
            <a:off x="921772" y="1502013"/>
            <a:ext cx="6192152" cy="461665"/>
          </a:xfrm>
          <a:prstGeom prst="rect">
            <a:avLst/>
          </a:prstGeom>
        </p:spPr>
        <p:txBody>
          <a:bodyPr wrap="square">
            <a:spAutoFit/>
          </a:bodyPr>
          <a:lstStyle/>
          <a:p>
            <a:pPr defTabSz="685800" eaLnBrk="1" fontAlgn="auto" hangingPunct="1">
              <a:spcBef>
                <a:spcPts val="0"/>
              </a:spcBef>
              <a:spcAft>
                <a:spcPts val="0"/>
              </a:spcAft>
              <a:defRPr/>
            </a:pPr>
            <a:r>
              <a:rPr lang="en-US" sz="2400" b="1" dirty="0">
                <a:solidFill>
                  <a:srgbClr val="45A2BC"/>
                </a:solidFill>
                <a:latin typeface="Calibri" panose="020F0502020204030204" pitchFamily="34" charset="0"/>
                <a:ea typeface="Atlas DL 3.1 AAA" panose="00000500000000000000" pitchFamily="50" charset="-79"/>
                <a:cs typeface="Calibri" panose="020F0502020204030204" pitchFamily="34" charset="0"/>
              </a:rPr>
              <a:t>Reporting Obligations</a:t>
            </a:r>
            <a:endParaRPr lang="he-IL" sz="2400" b="1" dirty="0">
              <a:solidFill>
                <a:srgbClr val="45A2BC"/>
              </a:solidFill>
              <a:latin typeface="Calibri" panose="020F0502020204030204" pitchFamily="34" charset="0"/>
              <a:ea typeface="Atlas DL 3.1 AAA" panose="00000500000000000000" pitchFamily="50" charset="-79"/>
              <a:cs typeface="Calibri" panose="020F0502020204030204" pitchFamily="34" charset="0"/>
            </a:endParaRPr>
          </a:p>
        </p:txBody>
      </p:sp>
      <p:pic>
        <p:nvPicPr>
          <p:cNvPr id="8" name="Picture 2" descr="Binoculars, Looking, Man, Discovery, People, Vis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04" r="18657"/>
          <a:stretch/>
        </p:blipFill>
        <p:spPr bwMode="auto">
          <a:xfrm>
            <a:off x="1107904" y="3294322"/>
            <a:ext cx="626303" cy="627506"/>
          </a:xfrm>
          <a:prstGeom prst="rect">
            <a:avLst/>
          </a:prstGeom>
          <a:effectLst>
            <a:glow rad="127000">
              <a:srgbClr val="45A2BC"/>
            </a:glow>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9" name="AutoShape 8" descr="Image result for strategy"/>
          <p:cNvSpPr>
            <a:spLocks noChangeAspect="1" noChangeArrowheads="1"/>
          </p:cNvSpPr>
          <p:nvPr/>
        </p:nvSpPr>
        <p:spPr bwMode="auto">
          <a:xfrm>
            <a:off x="-365528" y="116681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fontAlgn="auto" hangingPunct="1">
              <a:spcBef>
                <a:spcPts val="0"/>
              </a:spcBef>
              <a:spcAft>
                <a:spcPts val="0"/>
              </a:spcAft>
              <a:defRPr/>
            </a:pPr>
            <a:endParaRPr lang="he-IL" sz="1350">
              <a:solidFill>
                <a:prstClr val="black"/>
              </a:solidFill>
              <a:latin typeface="Calibri" panose="020F0502020204030204"/>
              <a:cs typeface="Arial" panose="020B0604020202020204" pitchFamily="34" charset="0"/>
            </a:endParaRPr>
          </a:p>
        </p:txBody>
      </p:sp>
      <p:pic>
        <p:nvPicPr>
          <p:cNvPr id="13" name="Picture 2" descr="Four Rock Form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55" t="22566" r="37486"/>
          <a:stretch/>
        </p:blipFill>
        <p:spPr bwMode="auto">
          <a:xfrm>
            <a:off x="1107904" y="2385199"/>
            <a:ext cx="626303" cy="638958"/>
          </a:xfrm>
          <a:prstGeom prst="rect">
            <a:avLst/>
          </a:prstGeom>
          <a:effectLst>
            <a:glow rad="127000">
              <a:srgbClr val="45A2BC"/>
            </a:glow>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FE32987-C9E8-3341-B237-A82E10E518BC}"/>
              </a:ext>
            </a:extLst>
          </p:cNvPr>
          <p:cNvSpPr/>
          <p:nvPr/>
        </p:nvSpPr>
        <p:spPr>
          <a:xfrm>
            <a:off x="2029261" y="2336620"/>
            <a:ext cx="6192152" cy="759182"/>
          </a:xfrm>
          <a:prstGeom prst="rect">
            <a:avLst/>
          </a:prstGeom>
        </p:spPr>
        <p:txBody>
          <a:bodyPr wrap="square">
            <a:spAutoFit/>
          </a:bodyPr>
          <a:lstStyle/>
          <a:p>
            <a:pPr defTabSz="685800" eaLnBrk="1" fontAlgn="auto" hangingPunct="1">
              <a:lnSpc>
                <a:spcPct val="125000"/>
              </a:lnSpc>
              <a:spcBef>
                <a:spcPts val="0"/>
              </a:spcBef>
              <a:spcAft>
                <a:spcPts val="0"/>
              </a:spcAft>
              <a:buSzPct val="70000"/>
              <a:defRPr/>
            </a:pPr>
            <a:r>
              <a:rPr lang="en-US" dirty="0">
                <a:solidFill>
                  <a:prstClr val="white"/>
                </a:solidFill>
                <a:latin typeface="Calibri" panose="020F0502020204030204" pitchFamily="34" charset="0"/>
                <a:ea typeface="Atlas DL Bold AAA" panose="00000800000000000000" pitchFamily="2" charset="-79"/>
                <a:cs typeface="Calibri" panose="020F0502020204030204" pitchFamily="34" charset="0"/>
              </a:rPr>
              <a:t>On Israeli shareholders who hold more than 50% in foreign corporations.</a:t>
            </a:r>
            <a:endParaRPr lang="he-IL" dirty="0">
              <a:solidFill>
                <a:prstClr val="white"/>
              </a:solidFill>
              <a:latin typeface="Calibri" panose="020F0502020204030204" pitchFamily="34" charset="0"/>
              <a:ea typeface="Atlas DL Bold AAA" panose="00000800000000000000" pitchFamily="2" charset="-79"/>
              <a:cs typeface="Calibri" panose="020F0502020204030204" pitchFamily="34" charset="0"/>
            </a:endParaRPr>
          </a:p>
        </p:txBody>
      </p:sp>
      <p:sp>
        <p:nvSpPr>
          <p:cNvPr id="19" name="Rectangle 12">
            <a:extLst>
              <a:ext uri="{FF2B5EF4-FFF2-40B4-BE49-F238E27FC236}">
                <a16:creationId xmlns:a16="http://schemas.microsoft.com/office/drawing/2014/main" id="{2601A781-6ED0-42DF-8B90-E802BEF265A6}"/>
              </a:ext>
            </a:extLst>
          </p:cNvPr>
          <p:cNvSpPr/>
          <p:nvPr/>
        </p:nvSpPr>
        <p:spPr>
          <a:xfrm>
            <a:off x="2029261" y="4073572"/>
            <a:ext cx="6192152" cy="759182"/>
          </a:xfrm>
          <a:prstGeom prst="rect">
            <a:avLst/>
          </a:prstGeom>
        </p:spPr>
        <p:txBody>
          <a:bodyPr wrap="square">
            <a:spAutoFit/>
          </a:bodyPr>
          <a:lstStyle/>
          <a:p>
            <a:pPr defTabSz="685800" eaLnBrk="1" fontAlgn="auto" hangingPunct="1">
              <a:lnSpc>
                <a:spcPct val="125000"/>
              </a:lnSpc>
              <a:spcBef>
                <a:spcPts val="0"/>
              </a:spcBef>
              <a:spcAft>
                <a:spcPts val="0"/>
              </a:spcAft>
              <a:buSzPct val="70000"/>
              <a:defRPr/>
            </a:pPr>
            <a:r>
              <a:rPr lang="en-US" dirty="0">
                <a:solidFill>
                  <a:prstClr val="white"/>
                </a:solidFill>
                <a:latin typeface="Calibri" panose="020F0502020204030204" pitchFamily="34" charset="0"/>
                <a:ea typeface="Atlas DL Bold AAA" panose="00000800000000000000" pitchFamily="2" charset="-79"/>
                <a:cs typeface="Calibri" panose="020F0502020204030204" pitchFamily="34" charset="0"/>
              </a:rPr>
              <a:t>On an individual who received a payment or a gift from abroad above NIS 500,000.</a:t>
            </a:r>
            <a:endParaRPr lang="he-IL" dirty="0">
              <a:solidFill>
                <a:prstClr val="white"/>
              </a:solidFill>
              <a:latin typeface="Calibri" panose="020F0502020204030204" pitchFamily="34" charset="0"/>
              <a:ea typeface="Atlas DL Bold AAA" panose="00000800000000000000" pitchFamily="2" charset="-79"/>
              <a:cs typeface="Calibri" panose="020F0502020204030204" pitchFamily="34" charset="0"/>
            </a:endParaRPr>
          </a:p>
        </p:txBody>
      </p:sp>
      <p:pic>
        <p:nvPicPr>
          <p:cNvPr id="12" name="Picture 2">
            <a:extLst>
              <a:ext uri="{FF2B5EF4-FFF2-40B4-BE49-F238E27FC236}">
                <a16:creationId xmlns:a16="http://schemas.microsoft.com/office/drawing/2014/main" id="{854A72B1-BB9E-4151-9AE0-144E2E21F6E3}"/>
              </a:ext>
            </a:extLst>
          </p:cNvPr>
          <p:cNvPicPr>
            <a:picLocks noChangeAspect="1" noChangeArrowheads="1"/>
          </p:cNvPicPr>
          <p:nvPr/>
        </p:nvPicPr>
        <p:blipFill>
          <a:blip r:embed="rId5"/>
          <a:srcRect l="20058" r="20058"/>
          <a:stretch/>
        </p:blipFill>
        <p:spPr bwMode="auto">
          <a:xfrm>
            <a:off x="1107905" y="5078719"/>
            <a:ext cx="626303" cy="627506"/>
          </a:xfrm>
          <a:prstGeom prst="rect">
            <a:avLst/>
          </a:prstGeom>
          <a:effectLst>
            <a:glow rad="127000">
              <a:srgbClr val="45A2BC"/>
            </a:glow>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61D1EB9A-C4C8-41B8-B549-9C54FFAA6D41}"/>
              </a:ext>
            </a:extLst>
          </p:cNvPr>
          <p:cNvPicPr>
            <a:picLocks noChangeAspect="1" noChangeArrowheads="1"/>
          </p:cNvPicPr>
          <p:nvPr/>
        </p:nvPicPr>
        <p:blipFill>
          <a:blip r:embed="rId6"/>
          <a:srcRect l="17340" r="17340"/>
          <a:stretch/>
        </p:blipFill>
        <p:spPr bwMode="auto">
          <a:xfrm>
            <a:off x="1107905" y="4169595"/>
            <a:ext cx="626303" cy="638958"/>
          </a:xfrm>
          <a:prstGeom prst="rect">
            <a:avLst/>
          </a:prstGeom>
          <a:effectLst>
            <a:glow rad="127000">
              <a:srgbClr val="45A2BC"/>
            </a:glow>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B044F390-A044-4C64-8B24-9CE824FFD146}"/>
              </a:ext>
            </a:extLst>
          </p:cNvPr>
          <p:cNvSpPr/>
          <p:nvPr/>
        </p:nvSpPr>
        <p:spPr>
          <a:xfrm>
            <a:off x="2029261" y="3151687"/>
            <a:ext cx="6192152" cy="759182"/>
          </a:xfrm>
          <a:prstGeom prst="rect">
            <a:avLst/>
          </a:prstGeom>
        </p:spPr>
        <p:txBody>
          <a:bodyPr wrap="square">
            <a:spAutoFit/>
          </a:bodyPr>
          <a:lstStyle/>
          <a:p>
            <a:pPr defTabSz="685800" eaLnBrk="1" fontAlgn="auto" hangingPunct="1">
              <a:lnSpc>
                <a:spcPct val="125000"/>
              </a:lnSpc>
              <a:spcBef>
                <a:spcPts val="0"/>
              </a:spcBef>
              <a:spcAft>
                <a:spcPts val="0"/>
              </a:spcAft>
              <a:buSzPct val="70000"/>
              <a:defRPr/>
            </a:pPr>
            <a:r>
              <a:rPr lang="en-US" dirty="0">
                <a:solidFill>
                  <a:prstClr val="white"/>
                </a:solidFill>
                <a:latin typeface="Calibri" panose="020F0502020204030204" pitchFamily="34" charset="0"/>
                <a:ea typeface="Atlas DL Bold AAA" panose="00000800000000000000" pitchFamily="2" charset="-79"/>
                <a:cs typeface="Calibri" panose="020F0502020204030204" pitchFamily="34" charset="0"/>
              </a:rPr>
              <a:t>On foreign companies that have certain indication of control and management from Israel.</a:t>
            </a:r>
            <a:endParaRPr lang="he-IL" dirty="0">
              <a:solidFill>
                <a:prstClr val="white"/>
              </a:solidFill>
              <a:latin typeface="Calibri" panose="020F0502020204030204" pitchFamily="34" charset="0"/>
              <a:ea typeface="Atlas DL Bold AAA" panose="00000800000000000000" pitchFamily="2" charset="-79"/>
              <a:cs typeface="Calibri" panose="020F0502020204030204" pitchFamily="34" charset="0"/>
            </a:endParaRPr>
          </a:p>
        </p:txBody>
      </p:sp>
      <p:sp>
        <p:nvSpPr>
          <p:cNvPr id="17" name="Rectangle 12">
            <a:extLst>
              <a:ext uri="{FF2B5EF4-FFF2-40B4-BE49-F238E27FC236}">
                <a16:creationId xmlns:a16="http://schemas.microsoft.com/office/drawing/2014/main" id="{0725EDF5-AC7C-47B7-840F-6C5BD14240B6}"/>
              </a:ext>
            </a:extLst>
          </p:cNvPr>
          <p:cNvSpPr/>
          <p:nvPr/>
        </p:nvSpPr>
        <p:spPr>
          <a:xfrm>
            <a:off x="2029261" y="5205713"/>
            <a:ext cx="6192152" cy="412934"/>
          </a:xfrm>
          <a:prstGeom prst="rect">
            <a:avLst/>
          </a:prstGeom>
        </p:spPr>
        <p:txBody>
          <a:bodyPr wrap="square">
            <a:spAutoFit/>
          </a:bodyPr>
          <a:lstStyle/>
          <a:p>
            <a:pPr defTabSz="685800" eaLnBrk="1" fontAlgn="auto" hangingPunct="1">
              <a:lnSpc>
                <a:spcPct val="125000"/>
              </a:lnSpc>
              <a:spcBef>
                <a:spcPts val="0"/>
              </a:spcBef>
              <a:spcAft>
                <a:spcPts val="0"/>
              </a:spcAft>
              <a:buSzPct val="70000"/>
              <a:defRPr/>
            </a:pPr>
            <a:r>
              <a:rPr lang="en-US" dirty="0">
                <a:solidFill>
                  <a:prstClr val="white"/>
                </a:solidFill>
                <a:latin typeface="Calibri" panose="020F0502020204030204" pitchFamily="34" charset="0"/>
                <a:ea typeface="Atlas DL Bold AAA" panose="00000800000000000000" pitchFamily="2" charset="-79"/>
                <a:cs typeface="Calibri" panose="020F0502020204030204" pitchFamily="34" charset="0"/>
              </a:rPr>
              <a:t>On holding of cryptocurrency above NIS 1,000,000.</a:t>
            </a:r>
            <a:endParaRPr lang="he-IL" dirty="0">
              <a:solidFill>
                <a:prstClr val="white"/>
              </a:solidFill>
              <a:latin typeface="Calibri" panose="020F0502020204030204" pitchFamily="34" charset="0"/>
              <a:ea typeface="Atlas DL Bold AAA" panose="00000800000000000000" pitchFamily="2" charset="-79"/>
              <a:cs typeface="Calibri" panose="020F0502020204030204" pitchFamily="34" charset="0"/>
            </a:endParaRPr>
          </a:p>
        </p:txBody>
      </p:sp>
    </p:spTree>
    <p:extLst>
      <p:ext uri="{BB962C8B-B14F-4D97-AF65-F5344CB8AC3E}">
        <p14:creationId xmlns:p14="http://schemas.microsoft.com/office/powerpoint/2010/main" val="3273231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0-#ppt_w/2"/>
                                          </p:val>
                                        </p:tav>
                                        <p:tav tm="100000">
                                          <p:val>
                                            <p:strVal val="#ppt_x"/>
                                          </p:val>
                                        </p:tav>
                                      </p:tavLst>
                                    </p:anim>
                                    <p:anim calcmode="lin" valueType="num">
                                      <p:cBhvr additive="base">
                                        <p:cTn id="8" dur="1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 fill="hold"/>
                                        <p:tgtEl>
                                          <p:spTgt spid="13"/>
                                        </p:tgtEl>
                                        <p:attrNameLst>
                                          <p:attrName>ppt_w</p:attrName>
                                        </p:attrNameLst>
                                      </p:cBhvr>
                                      <p:tavLst>
                                        <p:tav tm="0">
                                          <p:val>
                                            <p:fltVal val="0"/>
                                          </p:val>
                                        </p:tav>
                                        <p:tav tm="100000">
                                          <p:val>
                                            <p:strVal val="#ppt_w"/>
                                          </p:val>
                                        </p:tav>
                                      </p:tavLst>
                                    </p:anim>
                                    <p:anim calcmode="lin" valueType="num">
                                      <p:cBhvr>
                                        <p:cTn id="13" dur="10" fill="hold"/>
                                        <p:tgtEl>
                                          <p:spTgt spid="13"/>
                                        </p:tgtEl>
                                        <p:attrNameLst>
                                          <p:attrName>ppt_h</p:attrName>
                                        </p:attrNameLst>
                                      </p:cBhvr>
                                      <p:tavLst>
                                        <p:tav tm="0">
                                          <p:val>
                                            <p:fltVal val="0"/>
                                          </p:val>
                                        </p:tav>
                                        <p:tav tm="100000">
                                          <p:val>
                                            <p:strVal val="#ppt_h"/>
                                          </p:val>
                                        </p:tav>
                                      </p:tavLst>
                                    </p:anim>
                                    <p:animEffect transition="in" filter="fade">
                                      <p:cBhvr>
                                        <p:cTn id="14" dur="10"/>
                                        <p:tgtEl>
                                          <p:spTgt spid="13"/>
                                        </p:tgtEl>
                                      </p:cBhvr>
                                    </p:animEffect>
                                  </p:childTnLst>
                                </p:cTn>
                              </p:par>
                            </p:childTnLst>
                          </p:cTn>
                        </p:par>
                        <p:par>
                          <p:cTn id="15" fill="hold">
                            <p:stCondLst>
                              <p:cond delay="2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
                                        <p:tgtEl>
                                          <p:spTgt spid="14"/>
                                        </p:tgtEl>
                                      </p:cBhvr>
                                    </p:animEffect>
                                  </p:childTnLst>
                                </p:cTn>
                              </p:par>
                            </p:childTnLst>
                          </p:cTn>
                        </p:par>
                        <p:par>
                          <p:cTn id="19" fill="hold">
                            <p:stCondLst>
                              <p:cond delay="3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 fill="hold"/>
                                        <p:tgtEl>
                                          <p:spTgt spid="8"/>
                                        </p:tgtEl>
                                        <p:attrNameLst>
                                          <p:attrName>ppt_w</p:attrName>
                                        </p:attrNameLst>
                                      </p:cBhvr>
                                      <p:tavLst>
                                        <p:tav tm="0">
                                          <p:val>
                                            <p:fltVal val="0"/>
                                          </p:val>
                                        </p:tav>
                                        <p:tav tm="100000">
                                          <p:val>
                                            <p:strVal val="#ppt_w"/>
                                          </p:val>
                                        </p:tav>
                                      </p:tavLst>
                                    </p:anim>
                                    <p:anim calcmode="lin" valueType="num">
                                      <p:cBhvr>
                                        <p:cTn id="23" dur="10" fill="hold"/>
                                        <p:tgtEl>
                                          <p:spTgt spid="8"/>
                                        </p:tgtEl>
                                        <p:attrNameLst>
                                          <p:attrName>ppt_h</p:attrName>
                                        </p:attrNameLst>
                                      </p:cBhvr>
                                      <p:tavLst>
                                        <p:tav tm="0">
                                          <p:val>
                                            <p:fltVal val="0"/>
                                          </p:val>
                                        </p:tav>
                                        <p:tav tm="100000">
                                          <p:val>
                                            <p:strVal val="#ppt_h"/>
                                          </p:val>
                                        </p:tav>
                                      </p:tavLst>
                                    </p:anim>
                                    <p:animEffect transition="in" filter="fade">
                                      <p:cBhvr>
                                        <p:cTn id="24" dur="10"/>
                                        <p:tgtEl>
                                          <p:spTgt spid="8"/>
                                        </p:tgtEl>
                                      </p:cBhvr>
                                    </p:animEffect>
                                  </p:childTnLst>
                                </p:cTn>
                              </p:par>
                            </p:childTnLst>
                          </p:cTn>
                        </p:par>
                        <p:par>
                          <p:cTn id="25" fill="hold">
                            <p:stCondLst>
                              <p:cond delay="4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10"/>
                                        <p:tgtEl>
                                          <p:spTgt spid="19"/>
                                        </p:tgtEl>
                                      </p:cBhvr>
                                    </p:animEffect>
                                  </p:childTnLst>
                                </p:cTn>
                              </p:par>
                            </p:childTnLst>
                          </p:cTn>
                        </p:par>
                        <p:par>
                          <p:cTn id="29" fill="hold">
                            <p:stCondLst>
                              <p:cond delay="5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 fill="hold"/>
                                        <p:tgtEl>
                                          <p:spTgt spid="15"/>
                                        </p:tgtEl>
                                        <p:attrNameLst>
                                          <p:attrName>ppt_w</p:attrName>
                                        </p:attrNameLst>
                                      </p:cBhvr>
                                      <p:tavLst>
                                        <p:tav tm="0">
                                          <p:val>
                                            <p:fltVal val="0"/>
                                          </p:val>
                                        </p:tav>
                                        <p:tav tm="100000">
                                          <p:val>
                                            <p:strVal val="#ppt_w"/>
                                          </p:val>
                                        </p:tav>
                                      </p:tavLst>
                                    </p:anim>
                                    <p:anim calcmode="lin" valueType="num">
                                      <p:cBhvr>
                                        <p:cTn id="33" dur="10" fill="hold"/>
                                        <p:tgtEl>
                                          <p:spTgt spid="15"/>
                                        </p:tgtEl>
                                        <p:attrNameLst>
                                          <p:attrName>ppt_h</p:attrName>
                                        </p:attrNameLst>
                                      </p:cBhvr>
                                      <p:tavLst>
                                        <p:tav tm="0">
                                          <p:val>
                                            <p:fltVal val="0"/>
                                          </p:val>
                                        </p:tav>
                                        <p:tav tm="100000">
                                          <p:val>
                                            <p:strVal val="#ppt_h"/>
                                          </p:val>
                                        </p:tav>
                                      </p:tavLst>
                                    </p:anim>
                                    <p:animEffect transition="in" filter="fade">
                                      <p:cBhvr>
                                        <p:cTn id="34" dur="10"/>
                                        <p:tgtEl>
                                          <p:spTgt spid="15"/>
                                        </p:tgtEl>
                                      </p:cBhvr>
                                    </p:animEffect>
                                  </p:childTnLst>
                                </p:cTn>
                              </p:par>
                            </p:childTnLst>
                          </p:cTn>
                        </p:par>
                        <p:par>
                          <p:cTn id="35" fill="hold">
                            <p:stCondLst>
                              <p:cond delay="6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10"/>
                                        <p:tgtEl>
                                          <p:spTgt spid="16"/>
                                        </p:tgtEl>
                                      </p:cBhvr>
                                    </p:animEffect>
                                  </p:childTnLst>
                                </p:cTn>
                              </p:par>
                            </p:childTnLst>
                          </p:cTn>
                        </p:par>
                        <p:par>
                          <p:cTn id="39" fill="hold">
                            <p:stCondLst>
                              <p:cond delay="7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 fill="hold"/>
                                        <p:tgtEl>
                                          <p:spTgt spid="12"/>
                                        </p:tgtEl>
                                        <p:attrNameLst>
                                          <p:attrName>ppt_w</p:attrName>
                                        </p:attrNameLst>
                                      </p:cBhvr>
                                      <p:tavLst>
                                        <p:tav tm="0">
                                          <p:val>
                                            <p:fltVal val="0"/>
                                          </p:val>
                                        </p:tav>
                                        <p:tav tm="100000">
                                          <p:val>
                                            <p:strVal val="#ppt_w"/>
                                          </p:val>
                                        </p:tav>
                                      </p:tavLst>
                                    </p:anim>
                                    <p:anim calcmode="lin" valueType="num">
                                      <p:cBhvr>
                                        <p:cTn id="43" dur="10" fill="hold"/>
                                        <p:tgtEl>
                                          <p:spTgt spid="12"/>
                                        </p:tgtEl>
                                        <p:attrNameLst>
                                          <p:attrName>ppt_h</p:attrName>
                                        </p:attrNameLst>
                                      </p:cBhvr>
                                      <p:tavLst>
                                        <p:tav tm="0">
                                          <p:val>
                                            <p:fltVal val="0"/>
                                          </p:val>
                                        </p:tav>
                                        <p:tav tm="100000">
                                          <p:val>
                                            <p:strVal val="#ppt_h"/>
                                          </p:val>
                                        </p:tav>
                                      </p:tavLst>
                                    </p:anim>
                                    <p:animEffect transition="in" filter="fade">
                                      <p:cBhvr>
                                        <p:cTn id="44" dur="10"/>
                                        <p:tgtEl>
                                          <p:spTgt spid="12"/>
                                        </p:tgtEl>
                                      </p:cBhvr>
                                    </p:animEffect>
                                  </p:childTnLst>
                                </p:cTn>
                              </p:par>
                            </p:childTnLst>
                          </p:cTn>
                        </p:par>
                        <p:par>
                          <p:cTn id="45" fill="hold">
                            <p:stCondLst>
                              <p:cond delay="8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1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9"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3" name="Content Placeholder 2"/>
          <p:cNvSpPr>
            <a:spLocks noGrp="1"/>
          </p:cNvSpPr>
          <p:nvPr>
            <p:ph idx="1"/>
          </p:nvPr>
        </p:nvSpPr>
        <p:spPr/>
        <p:txBody>
          <a:bodyPr/>
          <a:lstStyle/>
          <a:p>
            <a:r>
              <a:rPr lang="en-US" dirty="0">
                <a:solidFill>
                  <a:schemeClr val="tx2"/>
                </a:solidFill>
              </a:rPr>
              <a:t>Inbar Barak-Bilu, Advocate (C.P.A), TEP Partner at </a:t>
            </a:r>
            <a:r>
              <a:rPr lang="en-US" dirty="0" err="1">
                <a:solidFill>
                  <a:schemeClr val="tx2"/>
                </a:solidFill>
              </a:rPr>
              <a:t>Gornitzky</a:t>
            </a:r>
            <a:r>
              <a:rPr lang="en-US" dirty="0">
                <a:solidFill>
                  <a:schemeClr val="tx2"/>
                </a:solidFill>
              </a:rPr>
              <a:t> in Tel Aviv, Israel </a:t>
            </a:r>
            <a:r>
              <a:rPr lang="en-US" dirty="0">
                <a:solidFill>
                  <a:schemeClr val="tx2"/>
                </a:solidFill>
                <a:hlinkClick r:id="rId2"/>
              </a:rPr>
              <a:t>inbarb@Gornitzky.com</a:t>
            </a:r>
            <a:r>
              <a:rPr lang="en-US" dirty="0">
                <a:solidFill>
                  <a:schemeClr val="tx2"/>
                </a:solidFill>
              </a:rPr>
              <a:t> </a:t>
            </a:r>
          </a:p>
          <a:p>
            <a:endParaRPr lang="en-US" dirty="0">
              <a:solidFill>
                <a:schemeClr val="tx2"/>
              </a:solidFill>
            </a:endParaRPr>
          </a:p>
          <a:p>
            <a:r>
              <a:rPr lang="en-US" dirty="0">
                <a:solidFill>
                  <a:schemeClr val="tx2"/>
                </a:solidFill>
              </a:rPr>
              <a:t>Martin M. Shenkman via email at </a:t>
            </a:r>
            <a:r>
              <a:rPr lang="en-US" dirty="0">
                <a:solidFill>
                  <a:schemeClr val="tx2"/>
                </a:solidFill>
                <a:hlinkClick r:id="rId3"/>
              </a:rPr>
              <a:t>shenkman@shenkmanlaw.com</a:t>
            </a:r>
            <a:endParaRPr lang="en-US"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6086475"/>
            <a:ext cx="1292432" cy="4956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467" y="6086475"/>
            <a:ext cx="1596966" cy="48310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5637306"/>
            <a:ext cx="1886527" cy="1220694"/>
          </a:xfrm>
          <a:prstGeom prst="rect">
            <a:avLst/>
          </a:prstGeom>
        </p:spPr>
      </p:pic>
      <p:sp>
        <p:nvSpPr>
          <p:cNvPr id="7" name="Slide Number Placeholder 6"/>
          <p:cNvSpPr>
            <a:spLocks noGrp="1"/>
          </p:cNvSpPr>
          <p:nvPr>
            <p:ph type="sldNum" sz="quarter" idx="12"/>
          </p:nvPr>
        </p:nvSpPr>
        <p:spPr/>
        <p:txBody>
          <a:bodyPr/>
          <a:lstStyle/>
          <a:p>
            <a:pPr>
              <a:defRPr/>
            </a:pPr>
            <a:fld id="{5BDBC964-145E-46F2-873C-964447E6BE34}" type="slidenum">
              <a:rPr lang="en-US" altLang="en-US" smtClean="0"/>
              <a:pPr>
                <a:defRPr/>
              </a:pPr>
              <a:t>7</a:t>
            </a:fld>
            <a:endParaRPr lang="en-US" altLang="en-US"/>
          </a:p>
        </p:txBody>
      </p:sp>
    </p:spTree>
    <p:extLst>
      <p:ext uri="{BB962C8B-B14F-4D97-AF65-F5344CB8AC3E}">
        <p14:creationId xmlns:p14="http://schemas.microsoft.com/office/powerpoint/2010/main" val="2699482620"/>
      </p:ext>
    </p:extLst>
  </p:cSld>
  <p:clrMapOvr>
    <a:masterClrMapping/>
  </p:clrMapOvr>
</p:sld>
</file>

<file path=ppt/theme/theme1.xml><?xml version="1.0" encoding="utf-8"?>
<a:theme xmlns:a="http://schemas.openxmlformats.org/drawingml/2006/main" name="Capsules">
  <a:themeElements>
    <a:clrScheme name="LawEasy">
      <a:dk1>
        <a:srgbClr val="3A9BBB"/>
      </a:dk1>
      <a:lt1>
        <a:srgbClr val="FFFFFF"/>
      </a:lt1>
      <a:dk2>
        <a:srgbClr val="000000"/>
      </a:dk2>
      <a:lt2>
        <a:srgbClr val="FFFFFF"/>
      </a:lt2>
      <a:accent1>
        <a:srgbClr val="BF0000"/>
      </a:accent1>
      <a:accent2>
        <a:srgbClr val="3A9BBB"/>
      </a:accent2>
      <a:accent3>
        <a:srgbClr val="AAAAAA"/>
      </a:accent3>
      <a:accent4>
        <a:srgbClr val="DADADA"/>
      </a:accent4>
      <a:accent5>
        <a:srgbClr val="FFE2AA"/>
      </a:accent5>
      <a:accent6>
        <a:srgbClr val="BF0000"/>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ning Slide_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cons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254</TotalTime>
  <Words>451</Words>
  <Application>Microsoft Office PowerPoint</Application>
  <PresentationFormat>On-screen Show (4:3)</PresentationFormat>
  <Paragraphs>48</Paragraphs>
  <Slides>7</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Times New Roman</vt:lpstr>
      <vt:lpstr>Wingdings</vt:lpstr>
      <vt:lpstr>Capsules</vt:lpstr>
      <vt:lpstr>Openning Slide_2</vt:lpstr>
      <vt:lpstr>Text Slide</vt:lpstr>
      <vt:lpstr>1_Icons Slide</vt:lpstr>
      <vt:lpstr>Israeli Taxation: Exit Tax, LLCs, and Reporting Requirements</vt:lpstr>
      <vt:lpstr>General Disclaimer</vt:lpstr>
      <vt:lpstr>PowerPoint Presentation</vt:lpstr>
      <vt:lpstr>PowerPoint Presentation</vt:lpstr>
      <vt:lpstr>PowerPoint Presentation</vt:lpstr>
      <vt:lpstr>PowerPoint Presentation</vt:lpstr>
      <vt:lpstr>Additional information</vt:lpstr>
    </vt:vector>
  </TitlesOfParts>
  <Company>MMS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Financial, Retirement and Estate Planning for Lawyers</dc:title>
  <dc:creator>MShenkman</dc:creator>
  <cp:lastModifiedBy>Martin Shenkman</cp:lastModifiedBy>
  <cp:revision>28</cp:revision>
  <cp:lastPrinted>2017-05-11T15:12:18Z</cp:lastPrinted>
  <dcterms:created xsi:type="dcterms:W3CDTF">2012-02-15T14:56:32Z</dcterms:created>
  <dcterms:modified xsi:type="dcterms:W3CDTF">2022-04-06T13:50:35Z</dcterms:modified>
</cp:coreProperties>
</file>