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notesMasterIdLst>
    <p:notesMasterId r:id="rId72"/>
  </p:notesMasterIdLst>
  <p:sldIdLst>
    <p:sldId id="265" r:id="rId2"/>
    <p:sldId id="257" r:id="rId3"/>
    <p:sldId id="323" r:id="rId4"/>
    <p:sldId id="324" r:id="rId5"/>
    <p:sldId id="338" r:id="rId6"/>
    <p:sldId id="339" r:id="rId7"/>
    <p:sldId id="340" r:id="rId8"/>
    <p:sldId id="346" r:id="rId9"/>
    <p:sldId id="345" r:id="rId10"/>
    <p:sldId id="342" r:id="rId11"/>
    <p:sldId id="341" r:id="rId12"/>
    <p:sldId id="327" r:id="rId13"/>
    <p:sldId id="325" r:id="rId14"/>
    <p:sldId id="326" r:id="rId15"/>
    <p:sldId id="328" r:id="rId16"/>
    <p:sldId id="260" r:id="rId17"/>
    <p:sldId id="261" r:id="rId18"/>
    <p:sldId id="286" r:id="rId19"/>
    <p:sldId id="313" r:id="rId20"/>
    <p:sldId id="314" r:id="rId21"/>
    <p:sldId id="312" r:id="rId22"/>
    <p:sldId id="315" r:id="rId23"/>
    <p:sldId id="316" r:id="rId24"/>
    <p:sldId id="317" r:id="rId25"/>
    <p:sldId id="318" r:id="rId26"/>
    <p:sldId id="355" r:id="rId27"/>
    <p:sldId id="267" r:id="rId28"/>
    <p:sldId id="287" r:id="rId29"/>
    <p:sldId id="288" r:id="rId30"/>
    <p:sldId id="268" r:id="rId31"/>
    <p:sldId id="269" r:id="rId32"/>
    <p:sldId id="289" r:id="rId33"/>
    <p:sldId id="290" r:id="rId34"/>
    <p:sldId id="307" r:id="rId35"/>
    <p:sldId id="270" r:id="rId36"/>
    <p:sldId id="356" r:id="rId37"/>
    <p:sldId id="357" r:id="rId38"/>
    <p:sldId id="358" r:id="rId39"/>
    <p:sldId id="276" r:id="rId40"/>
    <p:sldId id="277" r:id="rId41"/>
    <p:sldId id="298" r:id="rId42"/>
    <p:sldId id="311" r:id="rId43"/>
    <p:sldId id="297" r:id="rId44"/>
    <p:sldId id="299" r:id="rId45"/>
    <p:sldId id="278" r:id="rId46"/>
    <p:sldId id="279" r:id="rId47"/>
    <p:sldId id="300" r:id="rId48"/>
    <p:sldId id="301" r:id="rId49"/>
    <p:sldId id="347" r:id="rId50"/>
    <p:sldId id="348" r:id="rId51"/>
    <p:sldId id="336" r:id="rId52"/>
    <p:sldId id="335" r:id="rId53"/>
    <p:sldId id="337" r:id="rId54"/>
    <p:sldId id="349" r:id="rId55"/>
    <p:sldId id="350" r:id="rId56"/>
    <p:sldId id="351" r:id="rId57"/>
    <p:sldId id="365" r:id="rId58"/>
    <p:sldId id="366" r:id="rId59"/>
    <p:sldId id="367" r:id="rId60"/>
    <p:sldId id="368" r:id="rId61"/>
    <p:sldId id="369" r:id="rId62"/>
    <p:sldId id="359" r:id="rId63"/>
    <p:sldId id="360" r:id="rId64"/>
    <p:sldId id="361" r:id="rId65"/>
    <p:sldId id="362" r:id="rId66"/>
    <p:sldId id="363" r:id="rId67"/>
    <p:sldId id="364" r:id="rId68"/>
    <p:sldId id="262" r:id="rId69"/>
    <p:sldId id="263" r:id="rId70"/>
    <p:sldId id="264" r:id="rId71"/>
  </p:sldIdLst>
  <p:sldSz cx="9144000" cy="6858000" type="screen4x3"/>
  <p:notesSz cx="6881813" cy="9296400"/>
  <p:defaultTextStyle>
    <a:defPPr>
      <a:defRPr lang="en-US"/>
    </a:defPPr>
    <a:lvl1pPr algn="l" rtl="0" eaLnBrk="0" fontAlgn="base" hangingPunct="0">
      <a:spcBef>
        <a:spcPct val="0"/>
      </a:spcBef>
      <a:spcAft>
        <a:spcPct val="0"/>
      </a:spcAft>
      <a:defRPr kern="1200">
        <a:solidFill>
          <a:schemeClr val="tx1"/>
        </a:solidFill>
        <a:latin typeface="Arial" charset="0"/>
        <a:ea typeface="+mn-ea"/>
        <a:cs typeface="+mn-cs"/>
      </a:defRPr>
    </a:lvl1pPr>
    <a:lvl2pPr marL="457200" algn="l" rtl="0" eaLnBrk="0" fontAlgn="base" hangingPunct="0">
      <a:spcBef>
        <a:spcPct val="0"/>
      </a:spcBef>
      <a:spcAft>
        <a:spcPct val="0"/>
      </a:spcAft>
      <a:defRPr kern="1200">
        <a:solidFill>
          <a:schemeClr val="tx1"/>
        </a:solidFill>
        <a:latin typeface="Arial" charset="0"/>
        <a:ea typeface="+mn-ea"/>
        <a:cs typeface="+mn-cs"/>
      </a:defRPr>
    </a:lvl2pPr>
    <a:lvl3pPr marL="914400" algn="l" rtl="0" eaLnBrk="0" fontAlgn="base" hangingPunct="0">
      <a:spcBef>
        <a:spcPct val="0"/>
      </a:spcBef>
      <a:spcAft>
        <a:spcPct val="0"/>
      </a:spcAft>
      <a:defRPr kern="1200">
        <a:solidFill>
          <a:schemeClr val="tx1"/>
        </a:solidFill>
        <a:latin typeface="Arial" charset="0"/>
        <a:ea typeface="+mn-ea"/>
        <a:cs typeface="+mn-cs"/>
      </a:defRPr>
    </a:lvl3pPr>
    <a:lvl4pPr marL="1371600" algn="l" rtl="0" eaLnBrk="0" fontAlgn="base" hangingPunct="0">
      <a:spcBef>
        <a:spcPct val="0"/>
      </a:spcBef>
      <a:spcAft>
        <a:spcPct val="0"/>
      </a:spcAft>
      <a:defRPr kern="1200">
        <a:solidFill>
          <a:schemeClr val="tx1"/>
        </a:solidFill>
        <a:latin typeface="Arial" charset="0"/>
        <a:ea typeface="+mn-ea"/>
        <a:cs typeface="+mn-cs"/>
      </a:defRPr>
    </a:lvl4pPr>
    <a:lvl5pPr marL="1828800" algn="l" rtl="0" eaLnBrk="0" fontAlgn="base" hangingPunct="0">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681" autoAdjust="0"/>
    <p:restoredTop sz="94660"/>
  </p:normalViewPr>
  <p:slideViewPr>
    <p:cSldViewPr>
      <p:cViewPr varScale="1">
        <p:scale>
          <a:sx n="78" d="100"/>
          <a:sy n="78" d="100"/>
        </p:scale>
        <p:origin x="1637" y="7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viewProps" Target="viewProps.xml"/><Relationship Id="rId5" Type="http://schemas.openxmlformats.org/officeDocument/2006/relationships/slide" Target="slides/slide4.xml"/><Relationship Id="rId61" Type="http://schemas.openxmlformats.org/officeDocument/2006/relationships/slide" Target="slides/slide60.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notesMaster" Target="notesMasters/notesMaster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tableStyles" Target="tableStyles.xml"/><Relationship Id="rId7" Type="http://schemas.openxmlformats.org/officeDocument/2006/relationships/slide" Target="slides/slide6.xml"/><Relationship Id="rId71" Type="http://schemas.openxmlformats.org/officeDocument/2006/relationships/slide" Target="slides/slide70.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82119" cy="466434"/>
          </a:xfrm>
          <a:prstGeom prst="rect">
            <a:avLst/>
          </a:prstGeom>
        </p:spPr>
        <p:txBody>
          <a:bodyPr vert="horz" lIns="92446" tIns="46223" rIns="92446" bIns="46223" rtlCol="0"/>
          <a:lstStyle>
            <a:lvl1pPr algn="l">
              <a:defRPr sz="1200"/>
            </a:lvl1pPr>
          </a:lstStyle>
          <a:p>
            <a:endParaRPr lang="en-US" dirty="0"/>
          </a:p>
        </p:txBody>
      </p:sp>
      <p:sp>
        <p:nvSpPr>
          <p:cNvPr id="3" name="Date Placeholder 2"/>
          <p:cNvSpPr>
            <a:spLocks noGrp="1"/>
          </p:cNvSpPr>
          <p:nvPr>
            <p:ph type="dt" idx="1"/>
          </p:nvPr>
        </p:nvSpPr>
        <p:spPr>
          <a:xfrm>
            <a:off x="3898102" y="0"/>
            <a:ext cx="2982119" cy="466434"/>
          </a:xfrm>
          <a:prstGeom prst="rect">
            <a:avLst/>
          </a:prstGeom>
        </p:spPr>
        <p:txBody>
          <a:bodyPr vert="horz" lIns="92446" tIns="46223" rIns="92446" bIns="46223" rtlCol="0"/>
          <a:lstStyle>
            <a:lvl1pPr algn="r">
              <a:defRPr sz="1200"/>
            </a:lvl1pPr>
          </a:lstStyle>
          <a:p>
            <a:fld id="{198BD44A-70D5-4A33-AA0E-63EED56966D0}" type="datetimeFigureOut">
              <a:rPr lang="en-US" smtClean="0"/>
              <a:t>4/8/2022</a:t>
            </a:fld>
            <a:endParaRPr lang="en-US" dirty="0"/>
          </a:p>
        </p:txBody>
      </p:sp>
      <p:sp>
        <p:nvSpPr>
          <p:cNvPr id="4" name="Slide Image Placeholder 3"/>
          <p:cNvSpPr>
            <a:spLocks noGrp="1" noRot="1" noChangeAspect="1"/>
          </p:cNvSpPr>
          <p:nvPr>
            <p:ph type="sldImg" idx="2"/>
          </p:nvPr>
        </p:nvSpPr>
        <p:spPr>
          <a:xfrm>
            <a:off x="1350963" y="1162050"/>
            <a:ext cx="4179887" cy="3136900"/>
          </a:xfrm>
          <a:prstGeom prst="rect">
            <a:avLst/>
          </a:prstGeom>
          <a:noFill/>
          <a:ln w="12700">
            <a:solidFill>
              <a:prstClr val="black"/>
            </a:solidFill>
          </a:ln>
        </p:spPr>
        <p:txBody>
          <a:bodyPr vert="horz" lIns="92446" tIns="46223" rIns="92446" bIns="46223" rtlCol="0" anchor="ctr"/>
          <a:lstStyle/>
          <a:p>
            <a:endParaRPr lang="en-US" dirty="0"/>
          </a:p>
        </p:txBody>
      </p:sp>
      <p:sp>
        <p:nvSpPr>
          <p:cNvPr id="5" name="Notes Placeholder 4"/>
          <p:cNvSpPr>
            <a:spLocks noGrp="1"/>
          </p:cNvSpPr>
          <p:nvPr>
            <p:ph type="body" sz="quarter" idx="3"/>
          </p:nvPr>
        </p:nvSpPr>
        <p:spPr>
          <a:xfrm>
            <a:off x="688182" y="4473892"/>
            <a:ext cx="5505450" cy="3660458"/>
          </a:xfrm>
          <a:prstGeom prst="rect">
            <a:avLst/>
          </a:prstGeom>
        </p:spPr>
        <p:txBody>
          <a:bodyPr vert="horz" lIns="92446" tIns="46223" rIns="92446" bIns="46223"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2982119" cy="466433"/>
          </a:xfrm>
          <a:prstGeom prst="rect">
            <a:avLst/>
          </a:prstGeom>
        </p:spPr>
        <p:txBody>
          <a:bodyPr vert="horz" lIns="92446" tIns="46223" rIns="92446" bIns="46223"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98102" y="8829967"/>
            <a:ext cx="2982119" cy="466433"/>
          </a:xfrm>
          <a:prstGeom prst="rect">
            <a:avLst/>
          </a:prstGeom>
        </p:spPr>
        <p:txBody>
          <a:bodyPr vert="horz" lIns="92446" tIns="46223" rIns="92446" bIns="46223" rtlCol="0" anchor="b"/>
          <a:lstStyle>
            <a:lvl1pPr algn="r">
              <a:defRPr sz="1200"/>
            </a:lvl1pPr>
          </a:lstStyle>
          <a:p>
            <a:fld id="{DC0E781A-68C4-4EF7-8930-C08217C6D449}" type="slidenum">
              <a:rPr lang="en-US" smtClean="0"/>
              <a:t>‹#›</a:t>
            </a:fld>
            <a:endParaRPr lang="en-US" dirty="0"/>
          </a:p>
        </p:txBody>
      </p:sp>
    </p:spTree>
    <p:extLst>
      <p:ext uri="{BB962C8B-B14F-4D97-AF65-F5344CB8AC3E}">
        <p14:creationId xmlns:p14="http://schemas.microsoft.com/office/powerpoint/2010/main" val="313802189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C0E781A-68C4-4EF7-8930-C08217C6D449}" type="slidenum">
              <a:rPr lang="en-US" smtClean="0"/>
              <a:t>37</a:t>
            </a:fld>
            <a:endParaRPr lang="en-US" dirty="0"/>
          </a:p>
        </p:txBody>
      </p:sp>
    </p:spTree>
    <p:extLst>
      <p:ext uri="{BB962C8B-B14F-4D97-AF65-F5344CB8AC3E}">
        <p14:creationId xmlns:p14="http://schemas.microsoft.com/office/powerpoint/2010/main" val="86338997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C0E781A-68C4-4EF7-8930-C08217C6D449}" type="slidenum">
              <a:rPr lang="en-US" smtClean="0"/>
              <a:t>56</a:t>
            </a:fld>
            <a:endParaRPr lang="en-US" dirty="0"/>
          </a:p>
        </p:txBody>
      </p:sp>
    </p:spTree>
    <p:extLst>
      <p:ext uri="{BB962C8B-B14F-4D97-AF65-F5344CB8AC3E}">
        <p14:creationId xmlns:p14="http://schemas.microsoft.com/office/powerpoint/2010/main" val="242073637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6"/>
          <p:cNvSpPr>
            <a:spLocks noGrp="1" noChangeArrowheads="1"/>
          </p:cNvSpPr>
          <p:nvPr>
            <p:ph type="ftr" sz="quarter" idx="4"/>
          </p:nvPr>
        </p:nvSpPr>
        <p:spPr>
          <a:ln/>
        </p:spPr>
        <p:txBody>
          <a:bodyPr/>
          <a:lstStyle/>
          <a:p>
            <a:r>
              <a:rPr lang="en-US" altLang="en-US" dirty="0"/>
              <a:t>(c) Martin M. Shenkman 2010</a:t>
            </a:r>
          </a:p>
        </p:txBody>
      </p:sp>
      <p:sp>
        <p:nvSpPr>
          <p:cNvPr id="7" name="Rectangle 7"/>
          <p:cNvSpPr>
            <a:spLocks noGrp="1" noChangeArrowheads="1"/>
          </p:cNvSpPr>
          <p:nvPr>
            <p:ph type="sldNum" sz="quarter" idx="5"/>
          </p:nvPr>
        </p:nvSpPr>
        <p:spPr>
          <a:ln/>
        </p:spPr>
        <p:txBody>
          <a:bodyPr/>
          <a:lstStyle/>
          <a:p>
            <a:fld id="{619E8805-E741-4FC5-8FCC-F6EBBC73787E}" type="slidenum">
              <a:rPr lang="en-US" altLang="en-US"/>
              <a:pPr/>
              <a:t>57</a:t>
            </a:fld>
            <a:endParaRPr lang="en-US" altLang="en-US" dirty="0"/>
          </a:p>
        </p:txBody>
      </p:sp>
      <p:sp>
        <p:nvSpPr>
          <p:cNvPr id="47106" name="Rectangle 2"/>
          <p:cNvSpPr>
            <a:spLocks noGrp="1" noRot="1" noChangeAspect="1" noChangeArrowheads="1" noTextEdit="1"/>
          </p:cNvSpPr>
          <p:nvPr>
            <p:ph type="sldImg"/>
          </p:nvPr>
        </p:nvSpPr>
        <p:spPr>
          <a:ln/>
        </p:spPr>
      </p:sp>
      <p:sp>
        <p:nvSpPr>
          <p:cNvPr id="47107" name="Rectangle 3"/>
          <p:cNvSpPr>
            <a:spLocks noGrp="1" noChangeArrowheads="1"/>
          </p:cNvSpPr>
          <p:nvPr>
            <p:ph type="body" idx="1"/>
          </p:nvPr>
        </p:nvSpPr>
        <p:spPr/>
        <p:txBody>
          <a:bodyPr/>
          <a:lstStyle/>
          <a:p>
            <a:endParaRPr lang="en-US" altLang="en-US" dirty="0"/>
          </a:p>
        </p:txBody>
      </p:sp>
    </p:spTree>
    <p:extLst>
      <p:ext uri="{BB962C8B-B14F-4D97-AF65-F5344CB8AC3E}">
        <p14:creationId xmlns:p14="http://schemas.microsoft.com/office/powerpoint/2010/main" val="336343119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6"/>
          <p:cNvSpPr>
            <a:spLocks noGrp="1" noChangeArrowheads="1"/>
          </p:cNvSpPr>
          <p:nvPr>
            <p:ph type="ftr" sz="quarter" idx="4"/>
          </p:nvPr>
        </p:nvSpPr>
        <p:spPr>
          <a:ln/>
        </p:spPr>
        <p:txBody>
          <a:bodyPr/>
          <a:lstStyle/>
          <a:p>
            <a:r>
              <a:rPr lang="en-US" altLang="en-US" dirty="0"/>
              <a:t>(c) Martin M. Shenkman 2010</a:t>
            </a:r>
          </a:p>
        </p:txBody>
      </p:sp>
      <p:sp>
        <p:nvSpPr>
          <p:cNvPr id="7" name="Rectangle 7"/>
          <p:cNvSpPr>
            <a:spLocks noGrp="1" noChangeArrowheads="1"/>
          </p:cNvSpPr>
          <p:nvPr>
            <p:ph type="sldNum" sz="quarter" idx="5"/>
          </p:nvPr>
        </p:nvSpPr>
        <p:spPr>
          <a:ln/>
        </p:spPr>
        <p:txBody>
          <a:bodyPr/>
          <a:lstStyle/>
          <a:p>
            <a:fld id="{B45F2136-E276-42D3-8FED-FAACCEBF1D55}" type="slidenum">
              <a:rPr lang="en-US" altLang="en-US"/>
              <a:pPr/>
              <a:t>62</a:t>
            </a:fld>
            <a:endParaRPr lang="en-US" altLang="en-US" dirty="0"/>
          </a:p>
        </p:txBody>
      </p:sp>
      <p:sp>
        <p:nvSpPr>
          <p:cNvPr id="45058" name="Rectangle 2"/>
          <p:cNvSpPr>
            <a:spLocks noGrp="1" noRot="1" noChangeAspect="1" noChangeArrowheads="1" noTextEdit="1"/>
          </p:cNvSpPr>
          <p:nvPr>
            <p:ph type="sldImg"/>
          </p:nvPr>
        </p:nvSpPr>
        <p:spPr>
          <a:ln/>
        </p:spPr>
      </p:sp>
      <p:sp>
        <p:nvSpPr>
          <p:cNvPr id="45059" name="Rectangle 3"/>
          <p:cNvSpPr>
            <a:spLocks noGrp="1" noChangeArrowheads="1"/>
          </p:cNvSpPr>
          <p:nvPr>
            <p:ph type="body" idx="1"/>
          </p:nvPr>
        </p:nvSpPr>
        <p:spPr/>
        <p:txBody>
          <a:bodyPr/>
          <a:lstStyle/>
          <a:p>
            <a:endParaRPr lang="en-US" altLang="en-US" dirty="0"/>
          </a:p>
        </p:txBody>
      </p:sp>
    </p:spTree>
    <p:extLst>
      <p:ext uri="{BB962C8B-B14F-4D97-AF65-F5344CB8AC3E}">
        <p14:creationId xmlns:p14="http://schemas.microsoft.com/office/powerpoint/2010/main" val="253408154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
          <p:cNvGrpSpPr>
            <a:grpSpLocks/>
          </p:cNvGrpSpPr>
          <p:nvPr/>
        </p:nvGrpSpPr>
        <p:grpSpPr bwMode="auto">
          <a:xfrm>
            <a:off x="0" y="0"/>
            <a:ext cx="5867400" cy="6858000"/>
            <a:chOff x="0" y="0"/>
            <a:chExt cx="3696" cy="4320"/>
          </a:xfrm>
        </p:grpSpPr>
        <p:sp>
          <p:nvSpPr>
            <p:cNvPr id="5" name="Rectangle 3"/>
            <p:cNvSpPr>
              <a:spLocks noChangeArrowheads="1"/>
            </p:cNvSpPr>
            <p:nvPr/>
          </p:nvSpPr>
          <p:spPr bwMode="auto">
            <a:xfrm>
              <a:off x="0" y="0"/>
              <a:ext cx="2880" cy="4320"/>
            </a:xfrm>
            <a:prstGeom prst="rect">
              <a:avLst/>
            </a:prstGeom>
            <a:solidFill>
              <a:schemeClr val="accent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endParaRPr kumimoji="1" lang="en-US" altLang="en-US" sz="2400" dirty="0">
                <a:latin typeface="Times New Roman" pitchFamily="18" charset="0"/>
              </a:endParaRPr>
            </a:p>
          </p:txBody>
        </p:sp>
        <p:sp>
          <p:nvSpPr>
            <p:cNvPr id="6" name="AutoShape 4"/>
            <p:cNvSpPr>
              <a:spLocks noChangeArrowheads="1"/>
            </p:cNvSpPr>
            <p:nvPr/>
          </p:nvSpPr>
          <p:spPr bwMode="white">
            <a:xfrm>
              <a:off x="432" y="624"/>
              <a:ext cx="3264" cy="1200"/>
            </a:xfrm>
            <a:prstGeom prst="roundRect">
              <a:avLst>
                <a:gd name="adj" fmla="val 50000"/>
              </a:avLst>
            </a:prstGeom>
            <a:solidFill>
              <a:schemeClr val="bg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endParaRPr kumimoji="1" lang="en-US" altLang="en-US" sz="2400" dirty="0">
                <a:latin typeface="Times New Roman" pitchFamily="18" charset="0"/>
              </a:endParaRPr>
            </a:p>
          </p:txBody>
        </p:sp>
      </p:grpSp>
      <p:grpSp>
        <p:nvGrpSpPr>
          <p:cNvPr id="7" name="Group 5"/>
          <p:cNvGrpSpPr>
            <a:grpSpLocks/>
          </p:cNvGrpSpPr>
          <p:nvPr/>
        </p:nvGrpSpPr>
        <p:grpSpPr bwMode="auto">
          <a:xfrm>
            <a:off x="3632200" y="4889500"/>
            <a:ext cx="4876800" cy="319088"/>
            <a:chOff x="2288" y="3080"/>
            <a:chExt cx="3072" cy="201"/>
          </a:xfrm>
        </p:grpSpPr>
        <p:sp>
          <p:nvSpPr>
            <p:cNvPr id="8" name="AutoShape 6"/>
            <p:cNvSpPr>
              <a:spLocks noChangeArrowheads="1"/>
            </p:cNvSpPr>
            <p:nvPr/>
          </p:nvSpPr>
          <p:spPr bwMode="auto">
            <a:xfrm flipH="1">
              <a:off x="2288" y="3080"/>
              <a:ext cx="2914" cy="200"/>
            </a:xfrm>
            <a:prstGeom prst="roundRect">
              <a:avLst>
                <a:gd name="adj" fmla="val 0"/>
              </a:avLst>
            </a:prstGeom>
            <a:solidFill>
              <a:schemeClr va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endParaRPr lang="en-US" altLang="en-US" dirty="0"/>
            </a:p>
          </p:txBody>
        </p:sp>
        <p:sp>
          <p:nvSpPr>
            <p:cNvPr id="9" name="AutoShape 7"/>
            <p:cNvSpPr>
              <a:spLocks noChangeArrowheads="1"/>
            </p:cNvSpPr>
            <p:nvPr/>
          </p:nvSpPr>
          <p:spPr bwMode="auto">
            <a:xfrm>
              <a:off x="5196" y="3080"/>
              <a:ext cx="164" cy="201"/>
            </a:xfrm>
            <a:prstGeom prst="flowChartDelay">
              <a:avLst/>
            </a:prstGeom>
            <a:solidFill>
              <a:schemeClr val="hlink"/>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endParaRPr lang="en-US" altLang="en-US" dirty="0"/>
            </a:p>
          </p:txBody>
        </p:sp>
      </p:grpSp>
      <p:sp>
        <p:nvSpPr>
          <p:cNvPr id="5128" name="Rectangle 8"/>
          <p:cNvSpPr>
            <a:spLocks noGrp="1" noChangeArrowheads="1"/>
          </p:cNvSpPr>
          <p:nvPr>
            <p:ph type="subTitle" idx="1"/>
          </p:nvPr>
        </p:nvSpPr>
        <p:spPr>
          <a:xfrm>
            <a:off x="4673600" y="2927350"/>
            <a:ext cx="4013200" cy="1822450"/>
          </a:xfrm>
        </p:spPr>
        <p:txBody>
          <a:bodyPr anchor="b"/>
          <a:lstStyle>
            <a:lvl1pPr marL="0" indent="0">
              <a:buFont typeface="Wingdings" pitchFamily="2" charset="2"/>
              <a:buNone/>
              <a:defRPr>
                <a:solidFill>
                  <a:schemeClr val="tx2"/>
                </a:solidFill>
              </a:defRPr>
            </a:lvl1pPr>
          </a:lstStyle>
          <a:p>
            <a:pPr lvl="0"/>
            <a:r>
              <a:rPr lang="en-US" altLang="en-US" noProof="0"/>
              <a:t>Click to edit Master subtitle style</a:t>
            </a:r>
          </a:p>
        </p:txBody>
      </p:sp>
      <p:sp>
        <p:nvSpPr>
          <p:cNvPr id="5132" name="AutoShape 12"/>
          <p:cNvSpPr>
            <a:spLocks noGrp="1" noChangeArrowheads="1"/>
          </p:cNvSpPr>
          <p:nvPr>
            <p:ph type="ctrTitle" sz="quarter"/>
          </p:nvPr>
        </p:nvSpPr>
        <p:spPr>
          <a:xfrm>
            <a:off x="685800" y="990600"/>
            <a:ext cx="8229600" cy="1905000"/>
          </a:xfrm>
          <a:prstGeom prst="roundRect">
            <a:avLst>
              <a:gd name="adj" fmla="val 50000"/>
            </a:avLst>
          </a:prstGeom>
        </p:spPr>
        <p:txBody>
          <a:bodyPr anchor="ctr"/>
          <a:lstStyle>
            <a:lvl1pPr algn="ctr">
              <a:defRPr>
                <a:solidFill>
                  <a:schemeClr val="tx1"/>
                </a:solidFill>
              </a:defRPr>
            </a:lvl1pPr>
          </a:lstStyle>
          <a:p>
            <a:pPr lvl="0"/>
            <a:r>
              <a:rPr lang="en-US" altLang="en-US" noProof="0"/>
              <a:t>Click to edit Master title style</a:t>
            </a:r>
          </a:p>
        </p:txBody>
      </p:sp>
      <p:sp>
        <p:nvSpPr>
          <p:cNvPr id="10" name="Rectangle 9"/>
          <p:cNvSpPr>
            <a:spLocks noGrp="1" noChangeArrowheads="1"/>
          </p:cNvSpPr>
          <p:nvPr>
            <p:ph type="dt" sz="quarter" idx="10"/>
          </p:nvPr>
        </p:nvSpPr>
        <p:spPr/>
        <p:txBody>
          <a:bodyPr/>
          <a:lstStyle>
            <a:lvl1pPr>
              <a:defRPr smtClean="0">
                <a:solidFill>
                  <a:schemeClr val="bg1"/>
                </a:solidFill>
              </a:defRPr>
            </a:lvl1pPr>
          </a:lstStyle>
          <a:p>
            <a:pPr>
              <a:defRPr/>
            </a:pPr>
            <a:endParaRPr lang="en-US" altLang="en-US" dirty="0"/>
          </a:p>
        </p:txBody>
      </p:sp>
      <p:sp>
        <p:nvSpPr>
          <p:cNvPr id="11" name="Rectangle 10"/>
          <p:cNvSpPr>
            <a:spLocks noGrp="1" noChangeArrowheads="1"/>
          </p:cNvSpPr>
          <p:nvPr>
            <p:ph type="ftr" sz="quarter" idx="11"/>
          </p:nvPr>
        </p:nvSpPr>
        <p:spPr/>
        <p:txBody>
          <a:bodyPr/>
          <a:lstStyle>
            <a:lvl1pPr algn="r">
              <a:defRPr smtClean="0"/>
            </a:lvl1pPr>
          </a:lstStyle>
          <a:p>
            <a:pPr>
              <a:defRPr/>
            </a:pPr>
            <a:endParaRPr lang="en-US" altLang="en-US" dirty="0"/>
          </a:p>
        </p:txBody>
      </p:sp>
      <p:sp>
        <p:nvSpPr>
          <p:cNvPr id="12" name="Rectangle 11"/>
          <p:cNvSpPr>
            <a:spLocks noGrp="1" noChangeArrowheads="1"/>
          </p:cNvSpPr>
          <p:nvPr>
            <p:ph type="sldNum" sz="quarter" idx="12"/>
          </p:nvPr>
        </p:nvSpPr>
        <p:spPr>
          <a:xfrm>
            <a:off x="76200" y="6248400"/>
            <a:ext cx="587375" cy="488950"/>
          </a:xfrm>
        </p:spPr>
        <p:txBody>
          <a:bodyPr anchorCtr="0"/>
          <a:lstStyle>
            <a:lvl1pPr>
              <a:defRPr smtClean="0"/>
            </a:lvl1pPr>
          </a:lstStyle>
          <a:p>
            <a:pPr>
              <a:defRPr/>
            </a:pPr>
            <a:fld id="{DF512CA7-9ABB-4E7F-87A3-5B30D1E5FAEE}" type="slidenum">
              <a:rPr lang="en-US" altLang="en-US"/>
              <a:pPr>
                <a:defRPr/>
              </a:pPr>
              <a:t>‹#›</a:t>
            </a:fld>
            <a:endParaRPr lang="en-US" altLang="en-US" dirty="0"/>
          </a:p>
        </p:txBody>
      </p:sp>
    </p:spTree>
    <p:extLst>
      <p:ext uri="{BB962C8B-B14F-4D97-AF65-F5344CB8AC3E}">
        <p14:creationId xmlns:p14="http://schemas.microsoft.com/office/powerpoint/2010/main" val="308949718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11"/>
          <p:cNvSpPr>
            <a:spLocks noGrp="1" noChangeArrowheads="1"/>
          </p:cNvSpPr>
          <p:nvPr>
            <p:ph type="dt" sz="half" idx="10"/>
          </p:nvPr>
        </p:nvSpPr>
        <p:spPr>
          <a:ln/>
        </p:spPr>
        <p:txBody>
          <a:bodyPr/>
          <a:lstStyle>
            <a:lvl1pPr>
              <a:defRPr/>
            </a:lvl1pPr>
          </a:lstStyle>
          <a:p>
            <a:pPr>
              <a:defRPr/>
            </a:pPr>
            <a:endParaRPr lang="en-US" altLang="en-US" dirty="0"/>
          </a:p>
        </p:txBody>
      </p:sp>
      <p:sp>
        <p:nvSpPr>
          <p:cNvPr id="5" name="Rectangle 12"/>
          <p:cNvSpPr>
            <a:spLocks noGrp="1" noChangeArrowheads="1"/>
          </p:cNvSpPr>
          <p:nvPr>
            <p:ph type="ftr" sz="quarter" idx="11"/>
          </p:nvPr>
        </p:nvSpPr>
        <p:spPr>
          <a:ln/>
        </p:spPr>
        <p:txBody>
          <a:bodyPr/>
          <a:lstStyle>
            <a:lvl1pPr>
              <a:defRPr/>
            </a:lvl1pPr>
          </a:lstStyle>
          <a:p>
            <a:pPr>
              <a:defRPr/>
            </a:pPr>
            <a:endParaRPr lang="en-US" altLang="en-US" dirty="0"/>
          </a:p>
        </p:txBody>
      </p:sp>
      <p:sp>
        <p:nvSpPr>
          <p:cNvPr id="6" name="Rectangle 13"/>
          <p:cNvSpPr>
            <a:spLocks noGrp="1" noChangeArrowheads="1"/>
          </p:cNvSpPr>
          <p:nvPr>
            <p:ph type="sldNum" sz="quarter" idx="12"/>
          </p:nvPr>
        </p:nvSpPr>
        <p:spPr>
          <a:ln/>
        </p:spPr>
        <p:txBody>
          <a:bodyPr/>
          <a:lstStyle>
            <a:lvl1pPr>
              <a:defRPr/>
            </a:lvl1pPr>
          </a:lstStyle>
          <a:p>
            <a:pPr>
              <a:defRPr/>
            </a:pPr>
            <a:fld id="{B66BBF3C-D27A-44AA-8ED8-75673B0E0CF8}" type="slidenum">
              <a:rPr lang="en-US" altLang="en-US"/>
              <a:pPr>
                <a:defRPr/>
              </a:pPr>
              <a:t>‹#›</a:t>
            </a:fld>
            <a:endParaRPr lang="en-US" altLang="en-US" dirty="0"/>
          </a:p>
        </p:txBody>
      </p:sp>
    </p:spTree>
    <p:extLst>
      <p:ext uri="{BB962C8B-B14F-4D97-AF65-F5344CB8AC3E}">
        <p14:creationId xmlns:p14="http://schemas.microsoft.com/office/powerpoint/2010/main" val="270079412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05600" y="762000"/>
            <a:ext cx="1981200" cy="532447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762000" y="762000"/>
            <a:ext cx="5791200" cy="532447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11"/>
          <p:cNvSpPr>
            <a:spLocks noGrp="1" noChangeArrowheads="1"/>
          </p:cNvSpPr>
          <p:nvPr>
            <p:ph type="dt" sz="half" idx="10"/>
          </p:nvPr>
        </p:nvSpPr>
        <p:spPr>
          <a:ln/>
        </p:spPr>
        <p:txBody>
          <a:bodyPr/>
          <a:lstStyle>
            <a:lvl1pPr>
              <a:defRPr/>
            </a:lvl1pPr>
          </a:lstStyle>
          <a:p>
            <a:pPr>
              <a:defRPr/>
            </a:pPr>
            <a:endParaRPr lang="en-US" altLang="en-US" dirty="0"/>
          </a:p>
        </p:txBody>
      </p:sp>
      <p:sp>
        <p:nvSpPr>
          <p:cNvPr id="5" name="Rectangle 12"/>
          <p:cNvSpPr>
            <a:spLocks noGrp="1" noChangeArrowheads="1"/>
          </p:cNvSpPr>
          <p:nvPr>
            <p:ph type="ftr" sz="quarter" idx="11"/>
          </p:nvPr>
        </p:nvSpPr>
        <p:spPr>
          <a:ln/>
        </p:spPr>
        <p:txBody>
          <a:bodyPr/>
          <a:lstStyle>
            <a:lvl1pPr>
              <a:defRPr/>
            </a:lvl1pPr>
          </a:lstStyle>
          <a:p>
            <a:pPr>
              <a:defRPr/>
            </a:pPr>
            <a:endParaRPr lang="en-US" altLang="en-US" dirty="0"/>
          </a:p>
        </p:txBody>
      </p:sp>
      <p:sp>
        <p:nvSpPr>
          <p:cNvPr id="6" name="Rectangle 13"/>
          <p:cNvSpPr>
            <a:spLocks noGrp="1" noChangeArrowheads="1"/>
          </p:cNvSpPr>
          <p:nvPr>
            <p:ph type="sldNum" sz="quarter" idx="12"/>
          </p:nvPr>
        </p:nvSpPr>
        <p:spPr>
          <a:ln/>
        </p:spPr>
        <p:txBody>
          <a:bodyPr/>
          <a:lstStyle>
            <a:lvl1pPr>
              <a:defRPr/>
            </a:lvl1pPr>
          </a:lstStyle>
          <a:p>
            <a:pPr>
              <a:defRPr/>
            </a:pPr>
            <a:fld id="{A17C38C1-0FA9-4D1A-9058-52868ABB9536}" type="slidenum">
              <a:rPr lang="en-US" altLang="en-US"/>
              <a:pPr>
                <a:defRPr/>
              </a:pPr>
              <a:t>‹#›</a:t>
            </a:fld>
            <a:endParaRPr lang="en-US" altLang="en-US" dirty="0"/>
          </a:p>
        </p:txBody>
      </p:sp>
    </p:spTree>
    <p:extLst>
      <p:ext uri="{BB962C8B-B14F-4D97-AF65-F5344CB8AC3E}">
        <p14:creationId xmlns:p14="http://schemas.microsoft.com/office/powerpoint/2010/main" val="73263568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11"/>
          <p:cNvSpPr>
            <a:spLocks noGrp="1" noChangeArrowheads="1"/>
          </p:cNvSpPr>
          <p:nvPr>
            <p:ph type="dt" sz="half" idx="10"/>
          </p:nvPr>
        </p:nvSpPr>
        <p:spPr>
          <a:ln/>
        </p:spPr>
        <p:txBody>
          <a:bodyPr/>
          <a:lstStyle>
            <a:lvl1pPr>
              <a:defRPr/>
            </a:lvl1pPr>
          </a:lstStyle>
          <a:p>
            <a:pPr>
              <a:defRPr/>
            </a:pPr>
            <a:endParaRPr lang="en-US" altLang="en-US" dirty="0"/>
          </a:p>
        </p:txBody>
      </p:sp>
      <p:sp>
        <p:nvSpPr>
          <p:cNvPr id="5" name="Rectangle 12"/>
          <p:cNvSpPr>
            <a:spLocks noGrp="1" noChangeArrowheads="1"/>
          </p:cNvSpPr>
          <p:nvPr>
            <p:ph type="ftr" sz="quarter" idx="11"/>
          </p:nvPr>
        </p:nvSpPr>
        <p:spPr>
          <a:ln/>
        </p:spPr>
        <p:txBody>
          <a:bodyPr/>
          <a:lstStyle>
            <a:lvl1pPr>
              <a:defRPr/>
            </a:lvl1pPr>
          </a:lstStyle>
          <a:p>
            <a:pPr>
              <a:defRPr/>
            </a:pPr>
            <a:endParaRPr lang="en-US" altLang="en-US" dirty="0"/>
          </a:p>
        </p:txBody>
      </p:sp>
      <p:sp>
        <p:nvSpPr>
          <p:cNvPr id="6" name="Rectangle 13"/>
          <p:cNvSpPr>
            <a:spLocks noGrp="1" noChangeArrowheads="1"/>
          </p:cNvSpPr>
          <p:nvPr>
            <p:ph type="sldNum" sz="quarter" idx="12"/>
          </p:nvPr>
        </p:nvSpPr>
        <p:spPr>
          <a:ln/>
        </p:spPr>
        <p:txBody>
          <a:bodyPr/>
          <a:lstStyle>
            <a:lvl1pPr>
              <a:defRPr/>
            </a:lvl1pPr>
          </a:lstStyle>
          <a:p>
            <a:pPr>
              <a:defRPr/>
            </a:pPr>
            <a:fld id="{5BDBC964-145E-46F2-873C-964447E6BE34}" type="slidenum">
              <a:rPr lang="en-US" altLang="en-US"/>
              <a:pPr>
                <a:defRPr/>
              </a:pPr>
              <a:t>‹#›</a:t>
            </a:fld>
            <a:endParaRPr lang="en-US" altLang="en-US" dirty="0"/>
          </a:p>
        </p:txBody>
      </p:sp>
    </p:spTree>
    <p:extLst>
      <p:ext uri="{BB962C8B-B14F-4D97-AF65-F5344CB8AC3E}">
        <p14:creationId xmlns:p14="http://schemas.microsoft.com/office/powerpoint/2010/main" val="28340752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11"/>
          <p:cNvSpPr>
            <a:spLocks noGrp="1" noChangeArrowheads="1"/>
          </p:cNvSpPr>
          <p:nvPr>
            <p:ph type="dt" sz="half" idx="10"/>
          </p:nvPr>
        </p:nvSpPr>
        <p:spPr>
          <a:ln/>
        </p:spPr>
        <p:txBody>
          <a:bodyPr/>
          <a:lstStyle>
            <a:lvl1pPr>
              <a:defRPr/>
            </a:lvl1pPr>
          </a:lstStyle>
          <a:p>
            <a:pPr>
              <a:defRPr/>
            </a:pPr>
            <a:endParaRPr lang="en-US" altLang="en-US" dirty="0"/>
          </a:p>
        </p:txBody>
      </p:sp>
      <p:sp>
        <p:nvSpPr>
          <p:cNvPr id="5" name="Rectangle 12"/>
          <p:cNvSpPr>
            <a:spLocks noGrp="1" noChangeArrowheads="1"/>
          </p:cNvSpPr>
          <p:nvPr>
            <p:ph type="ftr" sz="quarter" idx="11"/>
          </p:nvPr>
        </p:nvSpPr>
        <p:spPr>
          <a:ln/>
        </p:spPr>
        <p:txBody>
          <a:bodyPr/>
          <a:lstStyle>
            <a:lvl1pPr>
              <a:defRPr/>
            </a:lvl1pPr>
          </a:lstStyle>
          <a:p>
            <a:pPr>
              <a:defRPr/>
            </a:pPr>
            <a:endParaRPr lang="en-US" altLang="en-US" dirty="0"/>
          </a:p>
        </p:txBody>
      </p:sp>
      <p:sp>
        <p:nvSpPr>
          <p:cNvPr id="6" name="Rectangle 13"/>
          <p:cNvSpPr>
            <a:spLocks noGrp="1" noChangeArrowheads="1"/>
          </p:cNvSpPr>
          <p:nvPr>
            <p:ph type="sldNum" sz="quarter" idx="12"/>
          </p:nvPr>
        </p:nvSpPr>
        <p:spPr>
          <a:ln/>
        </p:spPr>
        <p:txBody>
          <a:bodyPr/>
          <a:lstStyle>
            <a:lvl1pPr>
              <a:defRPr/>
            </a:lvl1pPr>
          </a:lstStyle>
          <a:p>
            <a:pPr>
              <a:defRPr/>
            </a:pPr>
            <a:fld id="{86C38B29-59C2-4AE4-A78E-7FE05891FE3B}" type="slidenum">
              <a:rPr lang="en-US" altLang="en-US"/>
              <a:pPr>
                <a:defRPr/>
              </a:pPr>
              <a:t>‹#›</a:t>
            </a:fld>
            <a:endParaRPr lang="en-US" altLang="en-US" dirty="0"/>
          </a:p>
        </p:txBody>
      </p:sp>
    </p:spTree>
    <p:extLst>
      <p:ext uri="{BB962C8B-B14F-4D97-AF65-F5344CB8AC3E}">
        <p14:creationId xmlns:p14="http://schemas.microsoft.com/office/powerpoint/2010/main" val="25169976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2362200"/>
            <a:ext cx="3770313" cy="37242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760913" y="2362200"/>
            <a:ext cx="3770312" cy="37242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11"/>
          <p:cNvSpPr>
            <a:spLocks noGrp="1" noChangeArrowheads="1"/>
          </p:cNvSpPr>
          <p:nvPr>
            <p:ph type="dt" sz="half" idx="10"/>
          </p:nvPr>
        </p:nvSpPr>
        <p:spPr>
          <a:ln/>
        </p:spPr>
        <p:txBody>
          <a:bodyPr/>
          <a:lstStyle>
            <a:lvl1pPr>
              <a:defRPr/>
            </a:lvl1pPr>
          </a:lstStyle>
          <a:p>
            <a:pPr>
              <a:defRPr/>
            </a:pPr>
            <a:endParaRPr lang="en-US" altLang="en-US" dirty="0"/>
          </a:p>
        </p:txBody>
      </p:sp>
      <p:sp>
        <p:nvSpPr>
          <p:cNvPr id="6" name="Rectangle 12"/>
          <p:cNvSpPr>
            <a:spLocks noGrp="1" noChangeArrowheads="1"/>
          </p:cNvSpPr>
          <p:nvPr>
            <p:ph type="ftr" sz="quarter" idx="11"/>
          </p:nvPr>
        </p:nvSpPr>
        <p:spPr>
          <a:ln/>
        </p:spPr>
        <p:txBody>
          <a:bodyPr/>
          <a:lstStyle>
            <a:lvl1pPr>
              <a:defRPr/>
            </a:lvl1pPr>
          </a:lstStyle>
          <a:p>
            <a:pPr>
              <a:defRPr/>
            </a:pPr>
            <a:endParaRPr lang="en-US" altLang="en-US" dirty="0"/>
          </a:p>
        </p:txBody>
      </p:sp>
      <p:sp>
        <p:nvSpPr>
          <p:cNvPr id="7" name="Rectangle 13"/>
          <p:cNvSpPr>
            <a:spLocks noGrp="1" noChangeArrowheads="1"/>
          </p:cNvSpPr>
          <p:nvPr>
            <p:ph type="sldNum" sz="quarter" idx="12"/>
          </p:nvPr>
        </p:nvSpPr>
        <p:spPr>
          <a:ln/>
        </p:spPr>
        <p:txBody>
          <a:bodyPr/>
          <a:lstStyle>
            <a:lvl1pPr>
              <a:defRPr/>
            </a:lvl1pPr>
          </a:lstStyle>
          <a:p>
            <a:pPr>
              <a:defRPr/>
            </a:pPr>
            <a:fld id="{949AAAF9-9615-4B79-AD41-717300F560BA}" type="slidenum">
              <a:rPr lang="en-US" altLang="en-US"/>
              <a:pPr>
                <a:defRPr/>
              </a:pPr>
              <a:t>‹#›</a:t>
            </a:fld>
            <a:endParaRPr lang="en-US" altLang="en-US" dirty="0"/>
          </a:p>
        </p:txBody>
      </p:sp>
    </p:spTree>
    <p:extLst>
      <p:ext uri="{BB962C8B-B14F-4D97-AF65-F5344CB8AC3E}">
        <p14:creationId xmlns:p14="http://schemas.microsoft.com/office/powerpoint/2010/main" val="16065860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11"/>
          <p:cNvSpPr>
            <a:spLocks noGrp="1" noChangeArrowheads="1"/>
          </p:cNvSpPr>
          <p:nvPr>
            <p:ph type="dt" sz="half" idx="10"/>
          </p:nvPr>
        </p:nvSpPr>
        <p:spPr>
          <a:ln/>
        </p:spPr>
        <p:txBody>
          <a:bodyPr/>
          <a:lstStyle>
            <a:lvl1pPr>
              <a:defRPr/>
            </a:lvl1pPr>
          </a:lstStyle>
          <a:p>
            <a:pPr>
              <a:defRPr/>
            </a:pPr>
            <a:endParaRPr lang="en-US" altLang="en-US" dirty="0"/>
          </a:p>
        </p:txBody>
      </p:sp>
      <p:sp>
        <p:nvSpPr>
          <p:cNvPr id="8" name="Rectangle 12"/>
          <p:cNvSpPr>
            <a:spLocks noGrp="1" noChangeArrowheads="1"/>
          </p:cNvSpPr>
          <p:nvPr>
            <p:ph type="ftr" sz="quarter" idx="11"/>
          </p:nvPr>
        </p:nvSpPr>
        <p:spPr>
          <a:ln/>
        </p:spPr>
        <p:txBody>
          <a:bodyPr/>
          <a:lstStyle>
            <a:lvl1pPr>
              <a:defRPr/>
            </a:lvl1pPr>
          </a:lstStyle>
          <a:p>
            <a:pPr>
              <a:defRPr/>
            </a:pPr>
            <a:endParaRPr lang="en-US" altLang="en-US" dirty="0"/>
          </a:p>
        </p:txBody>
      </p:sp>
      <p:sp>
        <p:nvSpPr>
          <p:cNvPr id="9" name="Rectangle 13"/>
          <p:cNvSpPr>
            <a:spLocks noGrp="1" noChangeArrowheads="1"/>
          </p:cNvSpPr>
          <p:nvPr>
            <p:ph type="sldNum" sz="quarter" idx="12"/>
          </p:nvPr>
        </p:nvSpPr>
        <p:spPr>
          <a:ln/>
        </p:spPr>
        <p:txBody>
          <a:bodyPr/>
          <a:lstStyle>
            <a:lvl1pPr>
              <a:defRPr/>
            </a:lvl1pPr>
          </a:lstStyle>
          <a:p>
            <a:pPr>
              <a:defRPr/>
            </a:pPr>
            <a:fld id="{FBF5EFBA-C48B-4660-8B12-D6F80C463A73}" type="slidenum">
              <a:rPr lang="en-US" altLang="en-US"/>
              <a:pPr>
                <a:defRPr/>
              </a:pPr>
              <a:t>‹#›</a:t>
            </a:fld>
            <a:endParaRPr lang="en-US" altLang="en-US" dirty="0"/>
          </a:p>
        </p:txBody>
      </p:sp>
    </p:spTree>
    <p:extLst>
      <p:ext uri="{BB962C8B-B14F-4D97-AF65-F5344CB8AC3E}">
        <p14:creationId xmlns:p14="http://schemas.microsoft.com/office/powerpoint/2010/main" val="7441243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11"/>
          <p:cNvSpPr>
            <a:spLocks noGrp="1" noChangeArrowheads="1"/>
          </p:cNvSpPr>
          <p:nvPr>
            <p:ph type="dt" sz="half" idx="10"/>
          </p:nvPr>
        </p:nvSpPr>
        <p:spPr>
          <a:ln/>
        </p:spPr>
        <p:txBody>
          <a:bodyPr/>
          <a:lstStyle>
            <a:lvl1pPr>
              <a:defRPr/>
            </a:lvl1pPr>
          </a:lstStyle>
          <a:p>
            <a:pPr>
              <a:defRPr/>
            </a:pPr>
            <a:endParaRPr lang="en-US" altLang="en-US" dirty="0"/>
          </a:p>
        </p:txBody>
      </p:sp>
      <p:sp>
        <p:nvSpPr>
          <p:cNvPr id="4" name="Rectangle 12"/>
          <p:cNvSpPr>
            <a:spLocks noGrp="1" noChangeArrowheads="1"/>
          </p:cNvSpPr>
          <p:nvPr>
            <p:ph type="ftr" sz="quarter" idx="11"/>
          </p:nvPr>
        </p:nvSpPr>
        <p:spPr>
          <a:ln/>
        </p:spPr>
        <p:txBody>
          <a:bodyPr/>
          <a:lstStyle>
            <a:lvl1pPr>
              <a:defRPr/>
            </a:lvl1pPr>
          </a:lstStyle>
          <a:p>
            <a:pPr>
              <a:defRPr/>
            </a:pPr>
            <a:endParaRPr lang="en-US" altLang="en-US" dirty="0"/>
          </a:p>
        </p:txBody>
      </p:sp>
      <p:sp>
        <p:nvSpPr>
          <p:cNvPr id="5" name="Rectangle 13"/>
          <p:cNvSpPr>
            <a:spLocks noGrp="1" noChangeArrowheads="1"/>
          </p:cNvSpPr>
          <p:nvPr>
            <p:ph type="sldNum" sz="quarter" idx="12"/>
          </p:nvPr>
        </p:nvSpPr>
        <p:spPr>
          <a:ln/>
        </p:spPr>
        <p:txBody>
          <a:bodyPr/>
          <a:lstStyle>
            <a:lvl1pPr>
              <a:defRPr/>
            </a:lvl1pPr>
          </a:lstStyle>
          <a:p>
            <a:pPr>
              <a:defRPr/>
            </a:pPr>
            <a:fld id="{F4D04C6B-CB1C-4326-810E-2DFAA6983CD5}" type="slidenum">
              <a:rPr lang="en-US" altLang="en-US"/>
              <a:pPr>
                <a:defRPr/>
              </a:pPr>
              <a:t>‹#›</a:t>
            </a:fld>
            <a:endParaRPr lang="en-US" altLang="en-US" dirty="0"/>
          </a:p>
        </p:txBody>
      </p:sp>
    </p:spTree>
    <p:extLst>
      <p:ext uri="{BB962C8B-B14F-4D97-AF65-F5344CB8AC3E}">
        <p14:creationId xmlns:p14="http://schemas.microsoft.com/office/powerpoint/2010/main" val="15671267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11"/>
          <p:cNvSpPr>
            <a:spLocks noGrp="1" noChangeArrowheads="1"/>
          </p:cNvSpPr>
          <p:nvPr>
            <p:ph type="dt" sz="half" idx="10"/>
          </p:nvPr>
        </p:nvSpPr>
        <p:spPr>
          <a:ln/>
        </p:spPr>
        <p:txBody>
          <a:bodyPr/>
          <a:lstStyle>
            <a:lvl1pPr>
              <a:defRPr/>
            </a:lvl1pPr>
          </a:lstStyle>
          <a:p>
            <a:pPr>
              <a:defRPr/>
            </a:pPr>
            <a:endParaRPr lang="en-US" altLang="en-US" dirty="0"/>
          </a:p>
        </p:txBody>
      </p:sp>
      <p:sp>
        <p:nvSpPr>
          <p:cNvPr id="3" name="Rectangle 12"/>
          <p:cNvSpPr>
            <a:spLocks noGrp="1" noChangeArrowheads="1"/>
          </p:cNvSpPr>
          <p:nvPr>
            <p:ph type="ftr" sz="quarter" idx="11"/>
          </p:nvPr>
        </p:nvSpPr>
        <p:spPr>
          <a:ln/>
        </p:spPr>
        <p:txBody>
          <a:bodyPr/>
          <a:lstStyle>
            <a:lvl1pPr>
              <a:defRPr/>
            </a:lvl1pPr>
          </a:lstStyle>
          <a:p>
            <a:pPr>
              <a:defRPr/>
            </a:pPr>
            <a:endParaRPr lang="en-US" altLang="en-US" dirty="0"/>
          </a:p>
        </p:txBody>
      </p:sp>
      <p:sp>
        <p:nvSpPr>
          <p:cNvPr id="4" name="Rectangle 13"/>
          <p:cNvSpPr>
            <a:spLocks noGrp="1" noChangeArrowheads="1"/>
          </p:cNvSpPr>
          <p:nvPr>
            <p:ph type="sldNum" sz="quarter" idx="12"/>
          </p:nvPr>
        </p:nvSpPr>
        <p:spPr>
          <a:ln/>
        </p:spPr>
        <p:txBody>
          <a:bodyPr/>
          <a:lstStyle>
            <a:lvl1pPr>
              <a:defRPr/>
            </a:lvl1pPr>
          </a:lstStyle>
          <a:p>
            <a:pPr>
              <a:defRPr/>
            </a:pPr>
            <a:fld id="{2E427462-C532-4637-BB71-80F603EB3C63}" type="slidenum">
              <a:rPr lang="en-US" altLang="en-US"/>
              <a:pPr>
                <a:defRPr/>
              </a:pPr>
              <a:t>‹#›</a:t>
            </a:fld>
            <a:endParaRPr lang="en-US" altLang="en-US" dirty="0"/>
          </a:p>
        </p:txBody>
      </p:sp>
    </p:spTree>
    <p:extLst>
      <p:ext uri="{BB962C8B-B14F-4D97-AF65-F5344CB8AC3E}">
        <p14:creationId xmlns:p14="http://schemas.microsoft.com/office/powerpoint/2010/main" val="36210007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11"/>
          <p:cNvSpPr>
            <a:spLocks noGrp="1" noChangeArrowheads="1"/>
          </p:cNvSpPr>
          <p:nvPr>
            <p:ph type="dt" sz="half" idx="10"/>
          </p:nvPr>
        </p:nvSpPr>
        <p:spPr>
          <a:ln/>
        </p:spPr>
        <p:txBody>
          <a:bodyPr/>
          <a:lstStyle>
            <a:lvl1pPr>
              <a:defRPr/>
            </a:lvl1pPr>
          </a:lstStyle>
          <a:p>
            <a:pPr>
              <a:defRPr/>
            </a:pPr>
            <a:endParaRPr lang="en-US" altLang="en-US" dirty="0"/>
          </a:p>
        </p:txBody>
      </p:sp>
      <p:sp>
        <p:nvSpPr>
          <p:cNvPr id="6" name="Rectangle 12"/>
          <p:cNvSpPr>
            <a:spLocks noGrp="1" noChangeArrowheads="1"/>
          </p:cNvSpPr>
          <p:nvPr>
            <p:ph type="ftr" sz="quarter" idx="11"/>
          </p:nvPr>
        </p:nvSpPr>
        <p:spPr>
          <a:ln/>
        </p:spPr>
        <p:txBody>
          <a:bodyPr/>
          <a:lstStyle>
            <a:lvl1pPr>
              <a:defRPr/>
            </a:lvl1pPr>
          </a:lstStyle>
          <a:p>
            <a:pPr>
              <a:defRPr/>
            </a:pPr>
            <a:endParaRPr lang="en-US" altLang="en-US" dirty="0"/>
          </a:p>
        </p:txBody>
      </p:sp>
      <p:sp>
        <p:nvSpPr>
          <p:cNvPr id="7" name="Rectangle 13"/>
          <p:cNvSpPr>
            <a:spLocks noGrp="1" noChangeArrowheads="1"/>
          </p:cNvSpPr>
          <p:nvPr>
            <p:ph type="sldNum" sz="quarter" idx="12"/>
          </p:nvPr>
        </p:nvSpPr>
        <p:spPr>
          <a:ln/>
        </p:spPr>
        <p:txBody>
          <a:bodyPr/>
          <a:lstStyle>
            <a:lvl1pPr>
              <a:defRPr/>
            </a:lvl1pPr>
          </a:lstStyle>
          <a:p>
            <a:pPr>
              <a:defRPr/>
            </a:pPr>
            <a:fld id="{FC9324C8-6318-4669-83AD-AF02B9DF92CA}" type="slidenum">
              <a:rPr lang="en-US" altLang="en-US"/>
              <a:pPr>
                <a:defRPr/>
              </a:pPr>
              <a:t>‹#›</a:t>
            </a:fld>
            <a:endParaRPr lang="en-US" altLang="en-US" dirty="0"/>
          </a:p>
        </p:txBody>
      </p:sp>
    </p:spTree>
    <p:extLst>
      <p:ext uri="{BB962C8B-B14F-4D97-AF65-F5344CB8AC3E}">
        <p14:creationId xmlns:p14="http://schemas.microsoft.com/office/powerpoint/2010/main" val="17223559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11"/>
          <p:cNvSpPr>
            <a:spLocks noGrp="1" noChangeArrowheads="1"/>
          </p:cNvSpPr>
          <p:nvPr>
            <p:ph type="dt" sz="half" idx="10"/>
          </p:nvPr>
        </p:nvSpPr>
        <p:spPr>
          <a:ln/>
        </p:spPr>
        <p:txBody>
          <a:bodyPr/>
          <a:lstStyle>
            <a:lvl1pPr>
              <a:defRPr/>
            </a:lvl1pPr>
          </a:lstStyle>
          <a:p>
            <a:pPr>
              <a:defRPr/>
            </a:pPr>
            <a:endParaRPr lang="en-US" altLang="en-US" dirty="0"/>
          </a:p>
        </p:txBody>
      </p:sp>
      <p:sp>
        <p:nvSpPr>
          <p:cNvPr id="6" name="Rectangle 12"/>
          <p:cNvSpPr>
            <a:spLocks noGrp="1" noChangeArrowheads="1"/>
          </p:cNvSpPr>
          <p:nvPr>
            <p:ph type="ftr" sz="quarter" idx="11"/>
          </p:nvPr>
        </p:nvSpPr>
        <p:spPr>
          <a:ln/>
        </p:spPr>
        <p:txBody>
          <a:bodyPr/>
          <a:lstStyle>
            <a:lvl1pPr>
              <a:defRPr/>
            </a:lvl1pPr>
          </a:lstStyle>
          <a:p>
            <a:pPr>
              <a:defRPr/>
            </a:pPr>
            <a:endParaRPr lang="en-US" altLang="en-US" dirty="0"/>
          </a:p>
        </p:txBody>
      </p:sp>
      <p:sp>
        <p:nvSpPr>
          <p:cNvPr id="7" name="Rectangle 13"/>
          <p:cNvSpPr>
            <a:spLocks noGrp="1" noChangeArrowheads="1"/>
          </p:cNvSpPr>
          <p:nvPr>
            <p:ph type="sldNum" sz="quarter" idx="12"/>
          </p:nvPr>
        </p:nvSpPr>
        <p:spPr>
          <a:ln/>
        </p:spPr>
        <p:txBody>
          <a:bodyPr/>
          <a:lstStyle>
            <a:lvl1pPr>
              <a:defRPr/>
            </a:lvl1pPr>
          </a:lstStyle>
          <a:p>
            <a:pPr>
              <a:defRPr/>
            </a:pPr>
            <a:fld id="{B90A91A0-001A-4949-A9BD-8A70FE535B91}" type="slidenum">
              <a:rPr lang="en-US" altLang="en-US"/>
              <a:pPr>
                <a:defRPr/>
              </a:pPr>
              <a:t>‹#›</a:t>
            </a:fld>
            <a:endParaRPr lang="en-US" altLang="en-US" dirty="0"/>
          </a:p>
        </p:txBody>
      </p:sp>
    </p:spTree>
    <p:extLst>
      <p:ext uri="{BB962C8B-B14F-4D97-AF65-F5344CB8AC3E}">
        <p14:creationId xmlns:p14="http://schemas.microsoft.com/office/powerpoint/2010/main" val="178300733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1026" name="Group 2"/>
          <p:cNvGrpSpPr>
            <a:grpSpLocks/>
          </p:cNvGrpSpPr>
          <p:nvPr/>
        </p:nvGrpSpPr>
        <p:grpSpPr bwMode="auto">
          <a:xfrm>
            <a:off x="0" y="0"/>
            <a:ext cx="7620000" cy="6858000"/>
            <a:chOff x="0" y="0"/>
            <a:chExt cx="4800" cy="4320"/>
          </a:xfrm>
        </p:grpSpPr>
        <p:grpSp>
          <p:nvGrpSpPr>
            <p:cNvPr id="1032" name="Group 3"/>
            <p:cNvGrpSpPr>
              <a:grpSpLocks/>
            </p:cNvGrpSpPr>
            <p:nvPr userDrawn="1"/>
          </p:nvGrpSpPr>
          <p:grpSpPr bwMode="auto">
            <a:xfrm>
              <a:off x="0" y="0"/>
              <a:ext cx="2016" cy="4320"/>
              <a:chOff x="0" y="0"/>
              <a:chExt cx="2016" cy="4320"/>
            </a:xfrm>
          </p:grpSpPr>
          <p:sp>
            <p:nvSpPr>
              <p:cNvPr id="1036" name="Rectangle 4"/>
              <p:cNvSpPr>
                <a:spLocks noChangeArrowheads="1"/>
              </p:cNvSpPr>
              <p:nvPr userDrawn="1"/>
            </p:nvSpPr>
            <p:spPr bwMode="auto">
              <a:xfrm>
                <a:off x="0" y="0"/>
                <a:ext cx="480" cy="4320"/>
              </a:xfrm>
              <a:prstGeom prst="rect">
                <a:avLst/>
              </a:prstGeom>
              <a:solidFill>
                <a:schemeClr val="accent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endParaRPr lang="en-US" altLang="en-US" dirty="0"/>
              </a:p>
            </p:txBody>
          </p:sp>
          <p:sp>
            <p:nvSpPr>
              <p:cNvPr id="1037" name="Freeform 5"/>
              <p:cNvSpPr>
                <a:spLocks/>
              </p:cNvSpPr>
              <p:nvPr userDrawn="1"/>
            </p:nvSpPr>
            <p:spPr bwMode="auto">
              <a:xfrm>
                <a:off x="288" y="0"/>
                <a:ext cx="1728" cy="735"/>
              </a:xfrm>
              <a:custGeom>
                <a:avLst/>
                <a:gdLst>
                  <a:gd name="T0" fmla="*/ 1728 w 1728"/>
                  <a:gd name="T1" fmla="*/ 0 h 735"/>
                  <a:gd name="T2" fmla="*/ 1728 w 1728"/>
                  <a:gd name="T3" fmla="*/ 480 h 735"/>
                  <a:gd name="T4" fmla="*/ 380 w 1728"/>
                  <a:gd name="T5" fmla="*/ 482 h 735"/>
                  <a:gd name="T6" fmla="*/ 354 w 1728"/>
                  <a:gd name="T7" fmla="*/ 480 h 735"/>
                  <a:gd name="T8" fmla="*/ 308 w 1728"/>
                  <a:gd name="T9" fmla="*/ 489 h 735"/>
                  <a:gd name="T10" fmla="*/ 246 w 1728"/>
                  <a:gd name="T11" fmla="*/ 531 h 735"/>
                  <a:gd name="T12" fmla="*/ 206 w 1728"/>
                  <a:gd name="T13" fmla="*/ 597 h 735"/>
                  <a:gd name="T14" fmla="*/ 192 w 1728"/>
                  <a:gd name="T15" fmla="*/ 666 h 735"/>
                  <a:gd name="T16" fmla="*/ 192 w 1728"/>
                  <a:gd name="T17" fmla="*/ 735 h 735"/>
                  <a:gd name="T18" fmla="*/ 0 w 1728"/>
                  <a:gd name="T19" fmla="*/ 735 h 735"/>
                  <a:gd name="T20" fmla="*/ 0 w 1728"/>
                  <a:gd name="T21" fmla="*/ 480 h 735"/>
                  <a:gd name="T22" fmla="*/ 0 w 1728"/>
                  <a:gd name="T23" fmla="*/ 0 h 735"/>
                  <a:gd name="T24" fmla="*/ 1728 w 1728"/>
                  <a:gd name="T25" fmla="*/ 0 h 735"/>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1728" h="735">
                    <a:moveTo>
                      <a:pt x="1728" y="0"/>
                    </a:moveTo>
                    <a:lnTo>
                      <a:pt x="1728" y="480"/>
                    </a:lnTo>
                    <a:lnTo>
                      <a:pt x="380" y="482"/>
                    </a:lnTo>
                    <a:lnTo>
                      <a:pt x="354" y="480"/>
                    </a:lnTo>
                    <a:lnTo>
                      <a:pt x="308" y="489"/>
                    </a:lnTo>
                    <a:cubicBezTo>
                      <a:pt x="290" y="498"/>
                      <a:pt x="263" y="513"/>
                      <a:pt x="246" y="531"/>
                    </a:cubicBezTo>
                    <a:cubicBezTo>
                      <a:pt x="229" y="549"/>
                      <a:pt x="215" y="574"/>
                      <a:pt x="206" y="597"/>
                    </a:cubicBezTo>
                    <a:cubicBezTo>
                      <a:pt x="197" y="620"/>
                      <a:pt x="194" y="643"/>
                      <a:pt x="192" y="666"/>
                    </a:cubicBezTo>
                    <a:lnTo>
                      <a:pt x="192" y="735"/>
                    </a:lnTo>
                    <a:lnTo>
                      <a:pt x="0" y="735"/>
                    </a:lnTo>
                    <a:lnTo>
                      <a:pt x="0" y="480"/>
                    </a:lnTo>
                    <a:lnTo>
                      <a:pt x="0" y="0"/>
                    </a:lnTo>
                    <a:lnTo>
                      <a:pt x="1728" y="0"/>
                    </a:lnTo>
                    <a:close/>
                  </a:path>
                </a:pathLst>
              </a:custGeom>
              <a:solidFill>
                <a:schemeClr val="accent2"/>
              </a:solidFill>
              <a:ln>
                <a:noFill/>
              </a:ln>
              <a:effectLst/>
              <a:extLst>
                <a:ext uri="{91240B29-F687-4F45-9708-019B960494DF}">
                  <a14:hiddenLine xmlns:a14="http://schemas.microsoft.com/office/drawing/2010/main" w="9525" cap="flat" cmpd="sng">
                    <a:solidFill>
                      <a:schemeClr val="tx1"/>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dirty="0"/>
              </a:p>
            </p:txBody>
          </p:sp>
        </p:grpSp>
        <p:grpSp>
          <p:nvGrpSpPr>
            <p:cNvPr id="1033" name="Group 6"/>
            <p:cNvGrpSpPr>
              <a:grpSpLocks/>
            </p:cNvGrpSpPr>
            <p:nvPr/>
          </p:nvGrpSpPr>
          <p:grpSpPr bwMode="auto">
            <a:xfrm>
              <a:off x="144" y="1248"/>
              <a:ext cx="4656" cy="201"/>
              <a:chOff x="144" y="1248"/>
              <a:chExt cx="4656" cy="201"/>
            </a:xfrm>
          </p:grpSpPr>
          <p:sp>
            <p:nvSpPr>
              <p:cNvPr id="1034" name="AutoShape 7"/>
              <p:cNvSpPr>
                <a:spLocks noChangeArrowheads="1"/>
              </p:cNvSpPr>
              <p:nvPr/>
            </p:nvSpPr>
            <p:spPr bwMode="auto">
              <a:xfrm>
                <a:off x="384" y="1248"/>
                <a:ext cx="4416" cy="200"/>
              </a:xfrm>
              <a:prstGeom prst="roundRect">
                <a:avLst>
                  <a:gd name="adj" fmla="val 0"/>
                </a:avLst>
              </a:prstGeom>
              <a:solidFill>
                <a:schemeClr va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endParaRPr lang="en-US" altLang="en-US" dirty="0"/>
              </a:p>
            </p:txBody>
          </p:sp>
          <p:sp>
            <p:nvSpPr>
              <p:cNvPr id="1035" name="AutoShape 8"/>
              <p:cNvSpPr>
                <a:spLocks noChangeArrowheads="1"/>
              </p:cNvSpPr>
              <p:nvPr/>
            </p:nvSpPr>
            <p:spPr bwMode="auto">
              <a:xfrm flipH="1">
                <a:off x="144" y="1248"/>
                <a:ext cx="248" cy="201"/>
              </a:xfrm>
              <a:prstGeom prst="flowChartDelay">
                <a:avLst/>
              </a:prstGeom>
              <a:solidFill>
                <a:schemeClr val="hlink"/>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endParaRPr lang="en-US" altLang="en-US" dirty="0"/>
              </a:p>
            </p:txBody>
          </p:sp>
        </p:grpSp>
      </p:grpSp>
      <p:sp>
        <p:nvSpPr>
          <p:cNvPr id="1027" name="AutoShape 9"/>
          <p:cNvSpPr>
            <a:spLocks noGrp="1" noChangeArrowheads="1"/>
          </p:cNvSpPr>
          <p:nvPr>
            <p:ph type="title"/>
          </p:nvPr>
        </p:nvSpPr>
        <p:spPr bwMode="auto">
          <a:xfrm>
            <a:off x="762000" y="762000"/>
            <a:ext cx="7924800" cy="1143000"/>
          </a:xfrm>
          <a:prstGeom prst="roundRect">
            <a:avLst>
              <a:gd name="adj" fmla="val 21667"/>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p>
            <a:pPr lvl="0"/>
            <a:r>
              <a:rPr lang="en-US" altLang="en-US"/>
              <a:t>Click to edit Master title style</a:t>
            </a:r>
          </a:p>
        </p:txBody>
      </p:sp>
      <p:sp>
        <p:nvSpPr>
          <p:cNvPr id="1028" name="Rectangle 10"/>
          <p:cNvSpPr>
            <a:spLocks noGrp="1" noChangeArrowheads="1"/>
          </p:cNvSpPr>
          <p:nvPr>
            <p:ph type="body" idx="1"/>
          </p:nvPr>
        </p:nvSpPr>
        <p:spPr bwMode="auto">
          <a:xfrm>
            <a:off x="838200" y="2362200"/>
            <a:ext cx="7693025" cy="37242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107" name="Rectangle 11"/>
          <p:cNvSpPr>
            <a:spLocks noGrp="1" noChangeArrowheads="1"/>
          </p:cNvSpPr>
          <p:nvPr>
            <p:ph type="dt" sz="half" idx="2"/>
          </p:nvPr>
        </p:nvSpPr>
        <p:spPr bwMode="auto">
          <a:xfrm>
            <a:off x="2438400" y="6248400"/>
            <a:ext cx="2130425" cy="4746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eaLnBrk="1" hangingPunct="1">
              <a:defRPr sz="1400" smtClean="0"/>
            </a:lvl1pPr>
          </a:lstStyle>
          <a:p>
            <a:pPr>
              <a:defRPr/>
            </a:pPr>
            <a:endParaRPr lang="en-US" altLang="en-US" dirty="0"/>
          </a:p>
        </p:txBody>
      </p:sp>
      <p:sp>
        <p:nvSpPr>
          <p:cNvPr id="4108" name="Rectangle 12"/>
          <p:cNvSpPr>
            <a:spLocks noGrp="1" noChangeArrowheads="1"/>
          </p:cNvSpPr>
          <p:nvPr>
            <p:ph type="ftr" sz="quarter" idx="3"/>
          </p:nvPr>
        </p:nvSpPr>
        <p:spPr bwMode="auto">
          <a:xfrm>
            <a:off x="5791200" y="6248400"/>
            <a:ext cx="2897188" cy="4746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ctr" eaLnBrk="1" hangingPunct="1">
              <a:defRPr sz="1400" smtClean="0"/>
            </a:lvl1pPr>
          </a:lstStyle>
          <a:p>
            <a:pPr>
              <a:defRPr/>
            </a:pPr>
            <a:endParaRPr lang="en-US" altLang="en-US" dirty="0"/>
          </a:p>
        </p:txBody>
      </p:sp>
      <p:sp>
        <p:nvSpPr>
          <p:cNvPr id="4109" name="Rectangle 13"/>
          <p:cNvSpPr>
            <a:spLocks noGrp="1" noChangeArrowheads="1"/>
          </p:cNvSpPr>
          <p:nvPr>
            <p:ph type="sldNum" sz="quarter" idx="4"/>
          </p:nvPr>
        </p:nvSpPr>
        <p:spPr bwMode="auto">
          <a:xfrm>
            <a:off x="84138" y="6242050"/>
            <a:ext cx="587375" cy="488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1" compatLnSpc="1">
            <a:prstTxWarp prst="textNoShape">
              <a:avLst/>
            </a:prstTxWarp>
          </a:bodyPr>
          <a:lstStyle>
            <a:lvl1pPr eaLnBrk="1" hangingPunct="1">
              <a:defRPr sz="2600" b="1" smtClean="0">
                <a:solidFill>
                  <a:schemeClr val="bg1"/>
                </a:solidFill>
              </a:defRPr>
            </a:lvl1pPr>
          </a:lstStyle>
          <a:p>
            <a:pPr>
              <a:defRPr/>
            </a:pPr>
            <a:fld id="{5528130E-CFD2-4187-AD52-014BF5A4C4FE}" type="slidenum">
              <a:rPr lang="en-US" altLang="en-US"/>
              <a:pPr>
                <a:defRPr/>
              </a:pPr>
              <a:t>‹#›</a:t>
            </a:fld>
            <a:endParaRPr lang="en-US" altLang="en-US" dirty="0"/>
          </a:p>
        </p:txBody>
      </p:sp>
    </p:spTree>
  </p:cSld>
  <p:clrMap bg1="lt1" tx1="dk1" bg2="lt2" tx2="dk2" accent1="accent1" accent2="accent2" accent3="accent3" accent4="accent4" accent5="accent5" accent6="accent6" hlink="hlink" folHlink="folHlink"/>
  <p:sldLayoutIdLst>
    <p:sldLayoutId id="2147483672"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rtl="0" eaLnBrk="0" fontAlgn="base" hangingPunct="0">
        <a:lnSpc>
          <a:spcPct val="90000"/>
        </a:lnSpc>
        <a:spcBef>
          <a:spcPct val="0"/>
        </a:spcBef>
        <a:spcAft>
          <a:spcPct val="0"/>
        </a:spcAft>
        <a:defRPr sz="3600" b="1">
          <a:solidFill>
            <a:schemeClr val="tx2"/>
          </a:solidFill>
          <a:latin typeface="+mj-lt"/>
          <a:ea typeface="+mj-ea"/>
          <a:cs typeface="+mj-cs"/>
        </a:defRPr>
      </a:lvl1pPr>
      <a:lvl2pPr algn="l" rtl="0" eaLnBrk="0" fontAlgn="base" hangingPunct="0">
        <a:lnSpc>
          <a:spcPct val="90000"/>
        </a:lnSpc>
        <a:spcBef>
          <a:spcPct val="0"/>
        </a:spcBef>
        <a:spcAft>
          <a:spcPct val="0"/>
        </a:spcAft>
        <a:defRPr sz="3600" b="1">
          <a:solidFill>
            <a:schemeClr val="tx2"/>
          </a:solidFill>
          <a:latin typeface="Arial" charset="0"/>
        </a:defRPr>
      </a:lvl2pPr>
      <a:lvl3pPr algn="l" rtl="0" eaLnBrk="0" fontAlgn="base" hangingPunct="0">
        <a:lnSpc>
          <a:spcPct val="90000"/>
        </a:lnSpc>
        <a:spcBef>
          <a:spcPct val="0"/>
        </a:spcBef>
        <a:spcAft>
          <a:spcPct val="0"/>
        </a:spcAft>
        <a:defRPr sz="3600" b="1">
          <a:solidFill>
            <a:schemeClr val="tx2"/>
          </a:solidFill>
          <a:latin typeface="Arial" charset="0"/>
        </a:defRPr>
      </a:lvl3pPr>
      <a:lvl4pPr algn="l" rtl="0" eaLnBrk="0" fontAlgn="base" hangingPunct="0">
        <a:lnSpc>
          <a:spcPct val="90000"/>
        </a:lnSpc>
        <a:spcBef>
          <a:spcPct val="0"/>
        </a:spcBef>
        <a:spcAft>
          <a:spcPct val="0"/>
        </a:spcAft>
        <a:defRPr sz="3600" b="1">
          <a:solidFill>
            <a:schemeClr val="tx2"/>
          </a:solidFill>
          <a:latin typeface="Arial" charset="0"/>
        </a:defRPr>
      </a:lvl4pPr>
      <a:lvl5pPr algn="l" rtl="0" eaLnBrk="0" fontAlgn="base" hangingPunct="0">
        <a:lnSpc>
          <a:spcPct val="90000"/>
        </a:lnSpc>
        <a:spcBef>
          <a:spcPct val="0"/>
        </a:spcBef>
        <a:spcAft>
          <a:spcPct val="0"/>
        </a:spcAft>
        <a:defRPr sz="3600" b="1">
          <a:solidFill>
            <a:schemeClr val="tx2"/>
          </a:solidFill>
          <a:latin typeface="Arial" charset="0"/>
        </a:defRPr>
      </a:lvl5pPr>
      <a:lvl6pPr marL="457200" algn="l" rtl="0" fontAlgn="base">
        <a:lnSpc>
          <a:spcPct val="90000"/>
        </a:lnSpc>
        <a:spcBef>
          <a:spcPct val="0"/>
        </a:spcBef>
        <a:spcAft>
          <a:spcPct val="0"/>
        </a:spcAft>
        <a:defRPr sz="3600" b="1">
          <a:solidFill>
            <a:schemeClr val="tx2"/>
          </a:solidFill>
          <a:latin typeface="Arial" charset="0"/>
        </a:defRPr>
      </a:lvl6pPr>
      <a:lvl7pPr marL="914400" algn="l" rtl="0" fontAlgn="base">
        <a:lnSpc>
          <a:spcPct val="90000"/>
        </a:lnSpc>
        <a:spcBef>
          <a:spcPct val="0"/>
        </a:spcBef>
        <a:spcAft>
          <a:spcPct val="0"/>
        </a:spcAft>
        <a:defRPr sz="3600" b="1">
          <a:solidFill>
            <a:schemeClr val="tx2"/>
          </a:solidFill>
          <a:latin typeface="Arial" charset="0"/>
        </a:defRPr>
      </a:lvl7pPr>
      <a:lvl8pPr marL="1371600" algn="l" rtl="0" fontAlgn="base">
        <a:lnSpc>
          <a:spcPct val="90000"/>
        </a:lnSpc>
        <a:spcBef>
          <a:spcPct val="0"/>
        </a:spcBef>
        <a:spcAft>
          <a:spcPct val="0"/>
        </a:spcAft>
        <a:defRPr sz="3600" b="1">
          <a:solidFill>
            <a:schemeClr val="tx2"/>
          </a:solidFill>
          <a:latin typeface="Arial" charset="0"/>
        </a:defRPr>
      </a:lvl8pPr>
      <a:lvl9pPr marL="1828800" algn="l" rtl="0" fontAlgn="base">
        <a:lnSpc>
          <a:spcPct val="90000"/>
        </a:lnSpc>
        <a:spcBef>
          <a:spcPct val="0"/>
        </a:spcBef>
        <a:spcAft>
          <a:spcPct val="0"/>
        </a:spcAft>
        <a:defRPr sz="3600" b="1">
          <a:solidFill>
            <a:schemeClr val="tx2"/>
          </a:solidFill>
          <a:latin typeface="Arial" charset="0"/>
        </a:defRPr>
      </a:lvl9pPr>
    </p:titleStyle>
    <p:bodyStyle>
      <a:lvl1pPr marL="342900" indent="-342900" algn="l" rtl="0" eaLnBrk="0" fontAlgn="base" hangingPunct="0">
        <a:spcBef>
          <a:spcPct val="20000"/>
        </a:spcBef>
        <a:spcAft>
          <a:spcPct val="0"/>
        </a:spcAft>
        <a:buClr>
          <a:schemeClr val="tx1"/>
        </a:buClr>
        <a:buSzPct val="75000"/>
        <a:buFont typeface="Wingdings" pitchFamily="2" charset="2"/>
        <a:buChar char="l"/>
        <a:defRPr sz="2800">
          <a:solidFill>
            <a:schemeClr val="tx1"/>
          </a:solidFill>
          <a:latin typeface="+mn-lt"/>
          <a:ea typeface="+mn-ea"/>
          <a:cs typeface="+mn-cs"/>
        </a:defRPr>
      </a:lvl1pPr>
      <a:lvl2pPr marL="742950" indent="-285750" algn="l" rtl="0" eaLnBrk="0" fontAlgn="base" hangingPunct="0">
        <a:spcBef>
          <a:spcPct val="20000"/>
        </a:spcBef>
        <a:spcAft>
          <a:spcPct val="0"/>
        </a:spcAft>
        <a:buClr>
          <a:schemeClr val="tx1"/>
        </a:buClr>
        <a:buSzPct val="75000"/>
        <a:buChar char="–"/>
        <a:defRPr sz="2400">
          <a:solidFill>
            <a:schemeClr val="tx1"/>
          </a:solidFill>
          <a:latin typeface="+mn-lt"/>
        </a:defRPr>
      </a:lvl2pPr>
      <a:lvl3pPr marL="1143000" indent="-228600" algn="l" rtl="0" eaLnBrk="0" fontAlgn="base" hangingPunct="0">
        <a:spcBef>
          <a:spcPct val="20000"/>
        </a:spcBef>
        <a:spcAft>
          <a:spcPct val="0"/>
        </a:spcAft>
        <a:buClr>
          <a:schemeClr val="tx1"/>
        </a:buClr>
        <a:buSzPct val="75000"/>
        <a:buFont typeface="Wingdings" pitchFamily="2" charset="2"/>
        <a:buChar char="l"/>
        <a:defRPr sz="2000">
          <a:solidFill>
            <a:schemeClr val="tx1"/>
          </a:solidFill>
          <a:latin typeface="+mn-lt"/>
        </a:defRPr>
      </a:lvl3pPr>
      <a:lvl4pPr marL="1600200" indent="-228600" algn="l" rtl="0" eaLnBrk="0" fontAlgn="base" hangingPunct="0">
        <a:spcBef>
          <a:spcPct val="20000"/>
        </a:spcBef>
        <a:spcAft>
          <a:spcPct val="0"/>
        </a:spcAft>
        <a:buClr>
          <a:schemeClr val="tx1"/>
        </a:buClr>
        <a:buSzPct val="80000"/>
        <a:buChar char="–"/>
        <a:defRPr>
          <a:solidFill>
            <a:schemeClr val="tx1"/>
          </a:solidFill>
          <a:latin typeface="+mn-lt"/>
        </a:defRPr>
      </a:lvl4pPr>
      <a:lvl5pPr marL="2057400" indent="-228600" algn="l" rtl="0" eaLnBrk="0" fontAlgn="base" hangingPunct="0">
        <a:spcBef>
          <a:spcPct val="20000"/>
        </a:spcBef>
        <a:spcAft>
          <a:spcPct val="0"/>
        </a:spcAft>
        <a:buClr>
          <a:schemeClr val="tx1"/>
        </a:buClr>
        <a:buSzPct val="65000"/>
        <a:buFont typeface="Wingdings" pitchFamily="2" charset="2"/>
        <a:buChar char="l"/>
        <a:defRPr>
          <a:solidFill>
            <a:schemeClr val="tx1"/>
          </a:solidFill>
          <a:latin typeface="+mn-lt"/>
        </a:defRPr>
      </a:lvl5pPr>
      <a:lvl6pPr marL="2514600" indent="-228600" algn="l" rtl="0" fontAlgn="base">
        <a:spcBef>
          <a:spcPct val="20000"/>
        </a:spcBef>
        <a:spcAft>
          <a:spcPct val="0"/>
        </a:spcAft>
        <a:buClr>
          <a:schemeClr val="tx1"/>
        </a:buClr>
        <a:buSzPct val="65000"/>
        <a:buFont typeface="Wingdings" pitchFamily="2" charset="2"/>
        <a:buChar char="l"/>
        <a:defRPr>
          <a:solidFill>
            <a:schemeClr val="tx1"/>
          </a:solidFill>
          <a:latin typeface="+mn-lt"/>
        </a:defRPr>
      </a:lvl6pPr>
      <a:lvl7pPr marL="2971800" indent="-228600" algn="l" rtl="0" fontAlgn="base">
        <a:spcBef>
          <a:spcPct val="20000"/>
        </a:spcBef>
        <a:spcAft>
          <a:spcPct val="0"/>
        </a:spcAft>
        <a:buClr>
          <a:schemeClr val="tx1"/>
        </a:buClr>
        <a:buSzPct val="65000"/>
        <a:buFont typeface="Wingdings" pitchFamily="2" charset="2"/>
        <a:buChar char="l"/>
        <a:defRPr>
          <a:solidFill>
            <a:schemeClr val="tx1"/>
          </a:solidFill>
          <a:latin typeface="+mn-lt"/>
        </a:defRPr>
      </a:lvl7pPr>
      <a:lvl8pPr marL="3429000" indent="-228600" algn="l" rtl="0" fontAlgn="base">
        <a:spcBef>
          <a:spcPct val="20000"/>
        </a:spcBef>
        <a:spcAft>
          <a:spcPct val="0"/>
        </a:spcAft>
        <a:buClr>
          <a:schemeClr val="tx1"/>
        </a:buClr>
        <a:buSzPct val="65000"/>
        <a:buFont typeface="Wingdings" pitchFamily="2" charset="2"/>
        <a:buChar char="l"/>
        <a:defRPr>
          <a:solidFill>
            <a:schemeClr val="tx1"/>
          </a:solidFill>
          <a:latin typeface="+mn-lt"/>
        </a:defRPr>
      </a:lvl8pPr>
      <a:lvl9pPr marL="3886200" indent="-228600" algn="l" rtl="0" fontAlgn="base">
        <a:spcBef>
          <a:spcPct val="20000"/>
        </a:spcBef>
        <a:spcAft>
          <a:spcPct val="0"/>
        </a:spcAft>
        <a:buClr>
          <a:schemeClr val="tx1"/>
        </a:buClr>
        <a:buSzPct val="65000"/>
        <a:buFont typeface="Wingdings" pitchFamily="2" charset="2"/>
        <a:buChar char="l"/>
        <a:defRPr>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 Id="rId4" Type="http://schemas.openxmlformats.org/officeDocument/2006/relationships/image" Target="../media/image3.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hyperlink" Target="http://www.wealthmanagement.com/high-net-worth/who-makes-charitiable-gifts-and-why" TargetMode="Externa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hyperlink" Target="mailto:shenkman@shenkmanlaw.com" TargetMode="External"/><Relationship Id="rId1" Type="http://schemas.openxmlformats.org/officeDocument/2006/relationships/slideLayout" Target="../slideLayouts/slideLayout2.xml"/><Relationship Id="rId5" Type="http://schemas.openxmlformats.org/officeDocument/2006/relationships/image" Target="../media/image3.jpeg"/><Relationship Id="rId4" Type="http://schemas.openxmlformats.org/officeDocument/2006/relationships/image" Target="../media/image2.jpe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AutoShape 2"/>
          <p:cNvSpPr>
            <a:spLocks noGrp="1" noChangeArrowheads="1"/>
          </p:cNvSpPr>
          <p:nvPr>
            <p:ph type="ctrTitle"/>
          </p:nvPr>
        </p:nvSpPr>
        <p:spPr/>
        <p:txBody>
          <a:bodyPr/>
          <a:lstStyle/>
          <a:p>
            <a:pPr eaLnBrk="1" hangingPunct="1"/>
            <a:br>
              <a:rPr lang="en-US" dirty="0">
                <a:solidFill>
                  <a:schemeClr val="tx2"/>
                </a:solidFill>
              </a:rPr>
            </a:br>
            <a:r>
              <a:rPr lang="en-US">
                <a:solidFill>
                  <a:schemeClr val="tx2"/>
                </a:solidFill>
              </a:rPr>
              <a:t>Human Aspects of  </a:t>
            </a:r>
            <a:r>
              <a:rPr lang="en-US" dirty="0">
                <a:solidFill>
                  <a:schemeClr val="tx2"/>
                </a:solidFill>
              </a:rPr>
              <a:t>Estate Planning</a:t>
            </a:r>
            <a:br>
              <a:rPr lang="en-US" altLang="en-US" sz="5400" dirty="0"/>
            </a:br>
            <a:endParaRPr lang="en-US" altLang="en-US" sz="5400" dirty="0"/>
          </a:p>
        </p:txBody>
      </p:sp>
      <p:sp>
        <p:nvSpPr>
          <p:cNvPr id="3075" name="Rectangle 3"/>
          <p:cNvSpPr>
            <a:spLocks noGrp="1" noChangeArrowheads="1"/>
          </p:cNvSpPr>
          <p:nvPr>
            <p:ph type="subTitle" idx="1"/>
          </p:nvPr>
        </p:nvSpPr>
        <p:spPr/>
        <p:txBody>
          <a:bodyPr/>
          <a:lstStyle/>
          <a:p>
            <a:pPr eaLnBrk="1" hangingPunct="1"/>
            <a:r>
              <a:rPr lang="en-US" altLang="en-US" sz="2000" b="1" dirty="0"/>
              <a:t>By: Martin M. Shenkman, Esq. </a:t>
            </a:r>
          </a:p>
        </p:txBody>
      </p:sp>
      <p:pic>
        <p:nvPicPr>
          <p:cNvPr id="2" name="Picture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510398" y="5715000"/>
            <a:ext cx="1292432" cy="495605"/>
          </a:xfrm>
          <a:prstGeom prst="rect">
            <a:avLst/>
          </a:prstGeom>
        </p:spPr>
      </p:pic>
      <p:pic>
        <p:nvPicPr>
          <p:cNvPr id="3" name="Picture 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4720" y="5715000"/>
            <a:ext cx="1596966" cy="483108"/>
          </a:xfrm>
          <a:prstGeom prst="rect">
            <a:avLst/>
          </a:prstGeom>
        </p:spPr>
      </p:pic>
      <p:pic>
        <p:nvPicPr>
          <p:cNvPr id="4" name="Picture 3"/>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572000" y="5339958"/>
            <a:ext cx="1886527" cy="1220694"/>
          </a:xfrm>
          <a:prstGeom prst="rect">
            <a:avLst/>
          </a:prstGeom>
        </p:spPr>
      </p:pic>
      <p:sp>
        <p:nvSpPr>
          <p:cNvPr id="5" name="Slide Number Placeholder 4"/>
          <p:cNvSpPr>
            <a:spLocks noGrp="1"/>
          </p:cNvSpPr>
          <p:nvPr>
            <p:ph type="sldNum" sz="quarter" idx="12"/>
          </p:nvPr>
        </p:nvSpPr>
        <p:spPr/>
        <p:txBody>
          <a:bodyPr/>
          <a:lstStyle/>
          <a:p>
            <a:pPr>
              <a:defRPr/>
            </a:pPr>
            <a:fld id="{DF512CA7-9ABB-4E7F-87A3-5B30D1E5FAEE}" type="slidenum">
              <a:rPr lang="en-US" altLang="en-US" smtClean="0"/>
              <a:pPr>
                <a:defRPr/>
              </a:pPr>
              <a:t>1</a:t>
            </a:fld>
            <a:endParaRPr lang="en-US" altLang="en-US" dirty="0"/>
          </a:p>
        </p:txBody>
      </p:sp>
    </p:spTree>
    <p:extLst>
      <p:ext uri="{BB962C8B-B14F-4D97-AF65-F5344CB8AC3E}">
        <p14:creationId xmlns:p14="http://schemas.microsoft.com/office/powerpoint/2010/main" val="102980998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AutoShape 2"/>
          <p:cNvSpPr>
            <a:spLocks noGrp="1" noChangeArrowheads="1"/>
          </p:cNvSpPr>
          <p:nvPr>
            <p:ph type="ctrTitle"/>
          </p:nvPr>
        </p:nvSpPr>
        <p:spPr/>
        <p:txBody>
          <a:bodyPr/>
          <a:lstStyle/>
          <a:p>
            <a:pPr eaLnBrk="1" hangingPunct="1"/>
            <a:r>
              <a:rPr lang="en-US" sz="4400" dirty="0">
                <a:solidFill>
                  <a:schemeClr val="tx2"/>
                </a:solidFill>
              </a:rPr>
              <a:t>Recent Developments with Practical Estate Planning Implications to Advisers</a:t>
            </a:r>
            <a:endParaRPr lang="en-US" altLang="en-US" sz="4400" dirty="0">
              <a:solidFill>
                <a:schemeClr val="tx2"/>
              </a:solidFill>
            </a:endParaRPr>
          </a:p>
        </p:txBody>
      </p:sp>
      <p:sp>
        <p:nvSpPr>
          <p:cNvPr id="3075" name="Rectangle 3"/>
          <p:cNvSpPr>
            <a:spLocks noGrp="1" noChangeArrowheads="1"/>
          </p:cNvSpPr>
          <p:nvPr>
            <p:ph type="subTitle" idx="1"/>
          </p:nvPr>
        </p:nvSpPr>
        <p:spPr/>
        <p:txBody>
          <a:bodyPr/>
          <a:lstStyle/>
          <a:p>
            <a:pPr eaLnBrk="1" hangingPunct="1"/>
            <a:r>
              <a:rPr lang="en-US" altLang="en-US" sz="3200" b="1" dirty="0"/>
              <a:t>E-Signatures</a:t>
            </a:r>
          </a:p>
        </p:txBody>
      </p:sp>
      <p:sp>
        <p:nvSpPr>
          <p:cNvPr id="2" name="Slide Number Placeholder 1"/>
          <p:cNvSpPr>
            <a:spLocks noGrp="1"/>
          </p:cNvSpPr>
          <p:nvPr>
            <p:ph type="sldNum" sz="quarter" idx="12"/>
          </p:nvPr>
        </p:nvSpPr>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fld id="{DF512CA7-9ABB-4E7F-87A3-5B30D1E5FAEE}" type="slidenum">
              <a:rPr kumimoji="0" lang="en-US" altLang="en-US" sz="2600" b="1" i="0" u="none" strike="noStrike" kern="1200" cap="none" spc="0" normalizeH="0" baseline="0" noProof="0" smtClean="0">
                <a:ln>
                  <a:noFill/>
                </a:ln>
                <a:solidFill>
                  <a:srgbClr val="FFFFFF"/>
                </a:solidFill>
                <a:effectLst/>
                <a:uLnTx/>
                <a:uFillTx/>
                <a:latin typeface="Arial" charset="0"/>
                <a:ea typeface="+mn-ea"/>
                <a:cs typeface="+mn-cs"/>
              </a:rPr>
              <a:pPr marL="0" marR="0" lvl="0" indent="0" algn="l" defTabSz="914400" rtl="0" eaLnBrk="1" fontAlgn="base" latinLnBrk="0" hangingPunct="1">
                <a:lnSpc>
                  <a:spcPct val="100000"/>
                </a:lnSpc>
                <a:spcBef>
                  <a:spcPct val="0"/>
                </a:spcBef>
                <a:spcAft>
                  <a:spcPct val="0"/>
                </a:spcAft>
                <a:buClrTx/>
                <a:buSzTx/>
                <a:buFontTx/>
                <a:buNone/>
                <a:tabLst/>
                <a:defRPr/>
              </a:pPr>
              <a:t>10</a:t>
            </a:fld>
            <a:endParaRPr kumimoji="0" lang="en-US" altLang="en-US" sz="2600" b="1" i="0" u="none" strike="noStrike" kern="1200" cap="none" spc="0" normalizeH="0" baseline="0" noProof="0" dirty="0">
              <a:ln>
                <a:noFill/>
              </a:ln>
              <a:solidFill>
                <a:srgbClr val="FFFFFF"/>
              </a:solidFill>
              <a:effectLst/>
              <a:uLnTx/>
              <a:uFillTx/>
              <a:latin typeface="Arial" charset="0"/>
              <a:ea typeface="+mn-ea"/>
              <a:cs typeface="+mn-cs"/>
            </a:endParaRPr>
          </a:p>
        </p:txBody>
      </p:sp>
    </p:spTree>
    <p:extLst>
      <p:ext uri="{BB962C8B-B14F-4D97-AF65-F5344CB8AC3E}">
        <p14:creationId xmlns:p14="http://schemas.microsoft.com/office/powerpoint/2010/main" val="288753764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904C46-343A-402C-AA34-A4144BA9898A}"/>
              </a:ext>
            </a:extLst>
          </p:cNvPr>
          <p:cNvSpPr>
            <a:spLocks noGrp="1"/>
          </p:cNvSpPr>
          <p:nvPr>
            <p:ph type="title"/>
          </p:nvPr>
        </p:nvSpPr>
        <p:spPr/>
        <p:txBody>
          <a:bodyPr/>
          <a:lstStyle/>
          <a:p>
            <a:r>
              <a:rPr lang="en-US" dirty="0"/>
              <a:t>E-Signatures</a:t>
            </a:r>
          </a:p>
        </p:txBody>
      </p:sp>
      <p:sp>
        <p:nvSpPr>
          <p:cNvPr id="3" name="Content Placeholder 2">
            <a:extLst>
              <a:ext uri="{FF2B5EF4-FFF2-40B4-BE49-F238E27FC236}">
                <a16:creationId xmlns:a16="http://schemas.microsoft.com/office/drawing/2014/main" id="{B897E603-F845-439E-ABB2-8FFADECAE572}"/>
              </a:ext>
            </a:extLst>
          </p:cNvPr>
          <p:cNvSpPr>
            <a:spLocks noGrp="1"/>
          </p:cNvSpPr>
          <p:nvPr>
            <p:ph idx="1"/>
          </p:nvPr>
        </p:nvSpPr>
        <p:spPr/>
        <p:txBody>
          <a:bodyPr/>
          <a:lstStyle/>
          <a:p>
            <a:r>
              <a:rPr lang="en-US" dirty="0">
                <a:solidFill>
                  <a:schemeClr val="tx2"/>
                </a:solidFill>
              </a:rPr>
              <a:t>Should practitioners use e-signatures to help clients have Crummey powers signed?  Why would a beneficiary’s electronic signature not suffice as proof that the trustee gave that beneficiary notice of a gift?</a:t>
            </a:r>
          </a:p>
        </p:txBody>
      </p:sp>
      <p:sp>
        <p:nvSpPr>
          <p:cNvPr id="4" name="Slide Number Placeholder 3">
            <a:extLst>
              <a:ext uri="{FF2B5EF4-FFF2-40B4-BE49-F238E27FC236}">
                <a16:creationId xmlns:a16="http://schemas.microsoft.com/office/drawing/2014/main" id="{137FD775-44E4-4966-B5FE-D0A41147F179}"/>
              </a:ext>
            </a:extLst>
          </p:cNvPr>
          <p:cNvSpPr>
            <a:spLocks noGrp="1"/>
          </p:cNvSpPr>
          <p:nvPr>
            <p:ph type="sldNum" sz="quarter" idx="12"/>
          </p:nvPr>
        </p:nvSpPr>
        <p:spPr/>
        <p:txBody>
          <a:bodyPr/>
          <a:lstStyle/>
          <a:p>
            <a:pPr>
              <a:defRPr/>
            </a:pPr>
            <a:fld id="{5BDBC964-145E-46F2-873C-964447E6BE34}" type="slidenum">
              <a:rPr lang="en-US" altLang="en-US" smtClean="0"/>
              <a:pPr>
                <a:defRPr/>
              </a:pPr>
              <a:t>11</a:t>
            </a:fld>
            <a:endParaRPr lang="en-US" altLang="en-US" dirty="0"/>
          </a:p>
        </p:txBody>
      </p:sp>
    </p:spTree>
    <p:extLst>
      <p:ext uri="{BB962C8B-B14F-4D97-AF65-F5344CB8AC3E}">
        <p14:creationId xmlns:p14="http://schemas.microsoft.com/office/powerpoint/2010/main" val="368270485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AutoShape 2"/>
          <p:cNvSpPr>
            <a:spLocks noGrp="1" noChangeArrowheads="1"/>
          </p:cNvSpPr>
          <p:nvPr>
            <p:ph type="ctrTitle"/>
          </p:nvPr>
        </p:nvSpPr>
        <p:spPr/>
        <p:txBody>
          <a:bodyPr/>
          <a:lstStyle/>
          <a:p>
            <a:pPr eaLnBrk="1" hangingPunct="1"/>
            <a:r>
              <a:rPr lang="en-US" sz="4400" dirty="0">
                <a:solidFill>
                  <a:schemeClr val="tx2"/>
                </a:solidFill>
              </a:rPr>
              <a:t>Recent Developments with Practical Estate Planning Implications to Advisers</a:t>
            </a:r>
            <a:endParaRPr lang="en-US" altLang="en-US" sz="4400" dirty="0">
              <a:solidFill>
                <a:schemeClr val="tx2"/>
              </a:solidFill>
            </a:endParaRPr>
          </a:p>
        </p:txBody>
      </p:sp>
      <p:sp>
        <p:nvSpPr>
          <p:cNvPr id="3075" name="Rectangle 3"/>
          <p:cNvSpPr>
            <a:spLocks noGrp="1" noChangeArrowheads="1"/>
          </p:cNvSpPr>
          <p:nvPr>
            <p:ph type="subTitle" idx="1"/>
          </p:nvPr>
        </p:nvSpPr>
        <p:spPr/>
        <p:txBody>
          <a:bodyPr/>
          <a:lstStyle/>
          <a:p>
            <a:pPr eaLnBrk="1" hangingPunct="1"/>
            <a:r>
              <a:rPr lang="en-US" altLang="en-US" sz="3200" b="1" dirty="0"/>
              <a:t>Charitable Giving and Age of Donors</a:t>
            </a:r>
          </a:p>
        </p:txBody>
      </p:sp>
      <p:sp>
        <p:nvSpPr>
          <p:cNvPr id="2" name="Slide Number Placeholder 1"/>
          <p:cNvSpPr>
            <a:spLocks noGrp="1"/>
          </p:cNvSpPr>
          <p:nvPr>
            <p:ph type="sldNum" sz="quarter" idx="12"/>
          </p:nvPr>
        </p:nvSpPr>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fld id="{DF512CA7-9ABB-4E7F-87A3-5B30D1E5FAEE}" type="slidenum">
              <a:rPr kumimoji="0" lang="en-US" altLang="en-US" sz="2600" b="1" i="0" u="none" strike="noStrike" kern="1200" cap="none" spc="0" normalizeH="0" baseline="0" noProof="0" smtClean="0">
                <a:ln>
                  <a:noFill/>
                </a:ln>
                <a:solidFill>
                  <a:srgbClr val="FFFFFF"/>
                </a:solidFill>
                <a:effectLst/>
                <a:uLnTx/>
                <a:uFillTx/>
                <a:latin typeface="Arial" charset="0"/>
                <a:ea typeface="+mn-ea"/>
                <a:cs typeface="+mn-cs"/>
              </a:rPr>
              <a:pPr marL="0" marR="0" lvl="0" indent="0" algn="l" defTabSz="914400" rtl="0" eaLnBrk="1" fontAlgn="base" latinLnBrk="0" hangingPunct="1">
                <a:lnSpc>
                  <a:spcPct val="100000"/>
                </a:lnSpc>
                <a:spcBef>
                  <a:spcPct val="0"/>
                </a:spcBef>
                <a:spcAft>
                  <a:spcPct val="0"/>
                </a:spcAft>
                <a:buClrTx/>
                <a:buSzTx/>
                <a:buFontTx/>
                <a:buNone/>
                <a:tabLst/>
                <a:defRPr/>
              </a:pPr>
              <a:t>12</a:t>
            </a:fld>
            <a:endParaRPr kumimoji="0" lang="en-US" altLang="en-US" sz="2600" b="1" i="0" u="none" strike="noStrike" kern="1200" cap="none" spc="0" normalizeH="0" baseline="0" noProof="0" dirty="0">
              <a:ln>
                <a:noFill/>
              </a:ln>
              <a:solidFill>
                <a:srgbClr val="FFFFFF"/>
              </a:solidFill>
              <a:effectLst/>
              <a:uLnTx/>
              <a:uFillTx/>
              <a:latin typeface="Arial" charset="0"/>
              <a:ea typeface="+mn-ea"/>
              <a:cs typeface="+mn-cs"/>
            </a:endParaRPr>
          </a:p>
        </p:txBody>
      </p:sp>
    </p:spTree>
    <p:extLst>
      <p:ext uri="{BB962C8B-B14F-4D97-AF65-F5344CB8AC3E}">
        <p14:creationId xmlns:p14="http://schemas.microsoft.com/office/powerpoint/2010/main" val="102984614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00D60B-E67E-4DA1-BF96-F33C58E9F5DF}"/>
              </a:ext>
            </a:extLst>
          </p:cNvPr>
          <p:cNvSpPr>
            <a:spLocks noGrp="1"/>
          </p:cNvSpPr>
          <p:nvPr>
            <p:ph type="title"/>
          </p:nvPr>
        </p:nvSpPr>
        <p:spPr/>
        <p:txBody>
          <a:bodyPr/>
          <a:lstStyle/>
          <a:p>
            <a:r>
              <a:rPr lang="en-US" dirty="0"/>
              <a:t>Age of Donors - 1</a:t>
            </a:r>
          </a:p>
        </p:txBody>
      </p:sp>
      <p:sp>
        <p:nvSpPr>
          <p:cNvPr id="3" name="Content Placeholder 2">
            <a:extLst>
              <a:ext uri="{FF2B5EF4-FFF2-40B4-BE49-F238E27FC236}">
                <a16:creationId xmlns:a16="http://schemas.microsoft.com/office/drawing/2014/main" id="{1777523F-F52A-4BD3-84FF-6F78CAC1AC0F}"/>
              </a:ext>
            </a:extLst>
          </p:cNvPr>
          <p:cNvSpPr>
            <a:spLocks noGrp="1"/>
          </p:cNvSpPr>
          <p:nvPr>
            <p:ph idx="1"/>
          </p:nvPr>
        </p:nvSpPr>
        <p:spPr/>
        <p:txBody>
          <a:bodyPr/>
          <a:lstStyle/>
          <a:p>
            <a:r>
              <a:rPr lang="en-US" sz="1600" dirty="0">
                <a:solidFill>
                  <a:schemeClr val="tx2"/>
                </a:solidFill>
              </a:rPr>
              <a:t>If donations in fact increase significant at older ages that might suggest several considerations that affect planning. First, budgets and forecasts based on a different level of giving may need to be updated to be accurate. Powers of attorney and revocable trusts that address gifting should be reviewed to be certain that they permit charitable gifts. Consider how language like “in accordance with my historical pattern of giving” might be interpreted if that pattern has changed?</a:t>
            </a:r>
          </a:p>
          <a:p>
            <a:r>
              <a:rPr lang="en-US" sz="1600" dirty="0">
                <a:solidFill>
                  <a:schemeClr val="tx2"/>
                </a:solidFill>
              </a:rPr>
              <a:t>Practitioners should recognize that most donations are made by older clients. See the discussions below concerning longevity. While encouraging clients to donate is a noble endeavor, be certain that the clients have had reasonable financial forecasts completed to an appropriate age so that the donations are in fact sustainable without adversely affecting the client’s ability to sustain their lifestyle for an appropriate time period. For example, an endowment construct for sustainable charitable giving might facilitate the client maximizing donations without undermining financial security. </a:t>
            </a:r>
          </a:p>
        </p:txBody>
      </p:sp>
      <p:sp>
        <p:nvSpPr>
          <p:cNvPr id="4" name="Slide Number Placeholder 3">
            <a:extLst>
              <a:ext uri="{FF2B5EF4-FFF2-40B4-BE49-F238E27FC236}">
                <a16:creationId xmlns:a16="http://schemas.microsoft.com/office/drawing/2014/main" id="{7F6983B2-69FC-4280-844F-0570C7636A85}"/>
              </a:ext>
            </a:extLst>
          </p:cNvPr>
          <p:cNvSpPr>
            <a:spLocks noGrp="1"/>
          </p:cNvSpPr>
          <p:nvPr>
            <p:ph type="sldNum" sz="quarter" idx="12"/>
          </p:nvPr>
        </p:nvSpPr>
        <p:spPr/>
        <p:txBody>
          <a:bodyPr/>
          <a:lstStyle/>
          <a:p>
            <a:pPr>
              <a:defRPr/>
            </a:pPr>
            <a:fld id="{5BDBC964-145E-46F2-873C-964447E6BE34}" type="slidenum">
              <a:rPr lang="en-US" altLang="en-US" smtClean="0"/>
              <a:pPr>
                <a:defRPr/>
              </a:pPr>
              <a:t>13</a:t>
            </a:fld>
            <a:endParaRPr lang="en-US" altLang="en-US" dirty="0"/>
          </a:p>
        </p:txBody>
      </p:sp>
    </p:spTree>
    <p:extLst>
      <p:ext uri="{BB962C8B-B14F-4D97-AF65-F5344CB8AC3E}">
        <p14:creationId xmlns:p14="http://schemas.microsoft.com/office/powerpoint/2010/main" val="101294663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00D60B-E67E-4DA1-BF96-F33C58E9F5DF}"/>
              </a:ext>
            </a:extLst>
          </p:cNvPr>
          <p:cNvSpPr>
            <a:spLocks noGrp="1"/>
          </p:cNvSpPr>
          <p:nvPr>
            <p:ph type="title"/>
          </p:nvPr>
        </p:nvSpPr>
        <p:spPr/>
        <p:txBody>
          <a:bodyPr/>
          <a:lstStyle/>
          <a:p>
            <a:r>
              <a:rPr lang="en-US" dirty="0"/>
              <a:t>Age of Donors - 2</a:t>
            </a:r>
          </a:p>
        </p:txBody>
      </p:sp>
      <p:sp>
        <p:nvSpPr>
          <p:cNvPr id="3" name="Content Placeholder 2">
            <a:extLst>
              <a:ext uri="{FF2B5EF4-FFF2-40B4-BE49-F238E27FC236}">
                <a16:creationId xmlns:a16="http://schemas.microsoft.com/office/drawing/2014/main" id="{1777523F-F52A-4BD3-84FF-6F78CAC1AC0F}"/>
              </a:ext>
            </a:extLst>
          </p:cNvPr>
          <p:cNvSpPr>
            <a:spLocks noGrp="1"/>
          </p:cNvSpPr>
          <p:nvPr>
            <p:ph idx="1"/>
          </p:nvPr>
        </p:nvSpPr>
        <p:spPr/>
        <p:txBody>
          <a:bodyPr/>
          <a:lstStyle/>
          <a:p>
            <a:r>
              <a:rPr lang="en-US" sz="1600" dirty="0">
                <a:solidFill>
                  <a:schemeClr val="tx2"/>
                </a:solidFill>
              </a:rPr>
              <a:t>Incorporating a line item for gifts (whether charitable, to heirs or for additional luxury purchases) into the financial projections/Monte Carlo simulations it is suggested is a better threshold analysis for determining appropriate gifts from an economic perspective, e.g. what can be given in any year without undermining long term financial objectives. This approach could free more wealth for transfer at earlier dates than the mere tax approach. Once the economic parameters are determined, then it can be evaluated how the gift transfer should be made from a tax perspective. </a:t>
            </a:r>
          </a:p>
          <a:p>
            <a:r>
              <a:rPr lang="en-US" sz="1600" dirty="0">
                <a:solidFill>
                  <a:schemeClr val="tx2"/>
                </a:solidFill>
              </a:rPr>
              <a:t>It may prove advantageous for many future donor/clients to begin their donations at an earlier stage of their lives. If the prospective donors are in higher income tax brackets while working, i.e., before retirement at younger ages, they might be counselled to ramp up donations then, make them to donor advised funds, and then determine which charities to allocate those donations to after retirement when perhaps, based on the statistics, they have more time to focus on philanthropic endeavors. </a:t>
            </a:r>
          </a:p>
        </p:txBody>
      </p:sp>
      <p:sp>
        <p:nvSpPr>
          <p:cNvPr id="4" name="Slide Number Placeholder 3">
            <a:extLst>
              <a:ext uri="{FF2B5EF4-FFF2-40B4-BE49-F238E27FC236}">
                <a16:creationId xmlns:a16="http://schemas.microsoft.com/office/drawing/2014/main" id="{7F6983B2-69FC-4280-844F-0570C7636A85}"/>
              </a:ext>
            </a:extLst>
          </p:cNvPr>
          <p:cNvSpPr>
            <a:spLocks noGrp="1"/>
          </p:cNvSpPr>
          <p:nvPr>
            <p:ph type="sldNum" sz="quarter" idx="12"/>
          </p:nvPr>
        </p:nvSpPr>
        <p:spPr/>
        <p:txBody>
          <a:bodyPr/>
          <a:lstStyle/>
          <a:p>
            <a:pPr>
              <a:defRPr/>
            </a:pPr>
            <a:fld id="{5BDBC964-145E-46F2-873C-964447E6BE34}" type="slidenum">
              <a:rPr lang="en-US" altLang="en-US" smtClean="0"/>
              <a:pPr>
                <a:defRPr/>
              </a:pPr>
              <a:t>14</a:t>
            </a:fld>
            <a:endParaRPr lang="en-US" altLang="en-US" dirty="0"/>
          </a:p>
        </p:txBody>
      </p:sp>
    </p:spTree>
    <p:extLst>
      <p:ext uri="{BB962C8B-B14F-4D97-AF65-F5344CB8AC3E}">
        <p14:creationId xmlns:p14="http://schemas.microsoft.com/office/powerpoint/2010/main" val="392552117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00D60B-E67E-4DA1-BF96-F33C58E9F5DF}"/>
              </a:ext>
            </a:extLst>
          </p:cNvPr>
          <p:cNvSpPr>
            <a:spLocks noGrp="1"/>
          </p:cNvSpPr>
          <p:nvPr>
            <p:ph type="title"/>
          </p:nvPr>
        </p:nvSpPr>
        <p:spPr/>
        <p:txBody>
          <a:bodyPr/>
          <a:lstStyle/>
          <a:p>
            <a:r>
              <a:rPr lang="en-US" dirty="0"/>
              <a:t>Age of Donors - 3</a:t>
            </a:r>
          </a:p>
        </p:txBody>
      </p:sp>
      <p:sp>
        <p:nvSpPr>
          <p:cNvPr id="3" name="Content Placeholder 2">
            <a:extLst>
              <a:ext uri="{FF2B5EF4-FFF2-40B4-BE49-F238E27FC236}">
                <a16:creationId xmlns:a16="http://schemas.microsoft.com/office/drawing/2014/main" id="{1777523F-F52A-4BD3-84FF-6F78CAC1AC0F}"/>
              </a:ext>
            </a:extLst>
          </p:cNvPr>
          <p:cNvSpPr>
            <a:spLocks noGrp="1"/>
          </p:cNvSpPr>
          <p:nvPr>
            <p:ph idx="1"/>
          </p:nvPr>
        </p:nvSpPr>
        <p:spPr/>
        <p:txBody>
          <a:bodyPr/>
          <a:lstStyle/>
          <a:p>
            <a:r>
              <a:rPr lang="en-US" sz="1800" dirty="0">
                <a:solidFill>
                  <a:schemeClr val="tx2"/>
                </a:solidFill>
              </a:rPr>
              <a:t>The statistics might indicated a significant sub-optimal donation pattern for many taxpayers concentrating donations in post-retirement years when they are in lower income tax brackets and will garner lower tax benefits from donations that might be made earlier.</a:t>
            </a:r>
          </a:p>
          <a:p>
            <a:r>
              <a:rPr lang="en-US" sz="1800" dirty="0">
                <a:solidFill>
                  <a:schemeClr val="tx2"/>
                </a:solidFill>
              </a:rPr>
              <a:t>IRS data indicates that a disproportionate amount of charitable contributions, both in terms of the number of gifts and dollar amounts donated, are made by individuals over the age of 55. 21 percent of itemizers over the age of 65 give one-third of all gifts that were deducted. These taxpayers also made average gifts nearly twice as large as those made on average by taxpayers who itemize.</a:t>
            </a:r>
          </a:p>
          <a:p>
            <a:r>
              <a:rPr lang="en-US" sz="1800" dirty="0">
                <a:solidFill>
                  <a:schemeClr val="tx2"/>
                </a:solidFill>
              </a:rPr>
              <a:t>Robert F. Sharpe, Jr.,  “Who Makes Charitable Gifts and Why?” May 18, 2017 </a:t>
            </a:r>
            <a:r>
              <a:rPr lang="en-US" sz="1800" u="sng" dirty="0">
                <a:solidFill>
                  <a:schemeClr val="tx2"/>
                </a:solidFill>
                <a:hlinkClick r:id="rId2"/>
              </a:rPr>
              <a:t>http://www.wealthmanagement.com/high-net-worth/who-makes-charitiable-gifts-and-why</a:t>
            </a:r>
            <a:r>
              <a:rPr lang="en-US" sz="1800" dirty="0">
                <a:solidFill>
                  <a:schemeClr val="tx2"/>
                </a:solidFill>
              </a:rPr>
              <a:t> .</a:t>
            </a:r>
          </a:p>
          <a:p>
            <a:endParaRPr lang="en-US" sz="1800" dirty="0">
              <a:solidFill>
                <a:schemeClr val="tx2"/>
              </a:solidFill>
            </a:endParaRPr>
          </a:p>
        </p:txBody>
      </p:sp>
      <p:sp>
        <p:nvSpPr>
          <p:cNvPr id="4" name="Slide Number Placeholder 3">
            <a:extLst>
              <a:ext uri="{FF2B5EF4-FFF2-40B4-BE49-F238E27FC236}">
                <a16:creationId xmlns:a16="http://schemas.microsoft.com/office/drawing/2014/main" id="{7F6983B2-69FC-4280-844F-0570C7636A85}"/>
              </a:ext>
            </a:extLst>
          </p:cNvPr>
          <p:cNvSpPr>
            <a:spLocks noGrp="1"/>
          </p:cNvSpPr>
          <p:nvPr>
            <p:ph type="sldNum" sz="quarter" idx="12"/>
          </p:nvPr>
        </p:nvSpPr>
        <p:spPr/>
        <p:txBody>
          <a:bodyPr/>
          <a:lstStyle/>
          <a:p>
            <a:pPr>
              <a:defRPr/>
            </a:pPr>
            <a:fld id="{5BDBC964-145E-46F2-873C-964447E6BE34}" type="slidenum">
              <a:rPr lang="en-US" altLang="en-US" smtClean="0"/>
              <a:pPr>
                <a:defRPr/>
              </a:pPr>
              <a:t>15</a:t>
            </a:fld>
            <a:endParaRPr lang="en-US" altLang="en-US" dirty="0"/>
          </a:p>
        </p:txBody>
      </p:sp>
    </p:spTree>
    <p:extLst>
      <p:ext uri="{BB962C8B-B14F-4D97-AF65-F5344CB8AC3E}">
        <p14:creationId xmlns:p14="http://schemas.microsoft.com/office/powerpoint/2010/main" val="127717652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AutoShape 2"/>
          <p:cNvSpPr>
            <a:spLocks noGrp="1" noChangeArrowheads="1"/>
          </p:cNvSpPr>
          <p:nvPr>
            <p:ph type="ctrTitle"/>
          </p:nvPr>
        </p:nvSpPr>
        <p:spPr/>
        <p:txBody>
          <a:bodyPr/>
          <a:lstStyle/>
          <a:p>
            <a:pPr eaLnBrk="1" hangingPunct="1"/>
            <a:r>
              <a:rPr lang="en-US" sz="4400" dirty="0">
                <a:solidFill>
                  <a:schemeClr val="tx2"/>
                </a:solidFill>
              </a:rPr>
              <a:t>Recent Developments with Practical Estate Planning Implications to Advisers</a:t>
            </a:r>
            <a:endParaRPr lang="en-US" altLang="en-US" sz="4400" dirty="0">
              <a:solidFill>
                <a:schemeClr val="tx2"/>
              </a:solidFill>
            </a:endParaRPr>
          </a:p>
        </p:txBody>
      </p:sp>
      <p:sp>
        <p:nvSpPr>
          <p:cNvPr id="3075" name="Rectangle 3"/>
          <p:cNvSpPr>
            <a:spLocks noGrp="1" noChangeArrowheads="1"/>
          </p:cNvSpPr>
          <p:nvPr>
            <p:ph type="subTitle" idx="1"/>
          </p:nvPr>
        </p:nvSpPr>
        <p:spPr/>
        <p:txBody>
          <a:bodyPr/>
          <a:lstStyle/>
          <a:p>
            <a:pPr eaLnBrk="1" hangingPunct="1"/>
            <a:r>
              <a:rPr lang="en-US" sz="3200" b="1" dirty="0"/>
              <a:t>Asset Protection Update</a:t>
            </a:r>
            <a:endParaRPr lang="en-US" altLang="en-US" sz="3600" b="1" dirty="0">
              <a:highlight>
                <a:srgbClr val="FFFF00"/>
              </a:highlight>
            </a:endParaRPr>
          </a:p>
        </p:txBody>
      </p:sp>
      <p:sp>
        <p:nvSpPr>
          <p:cNvPr id="2" name="Slide Number Placeholder 1"/>
          <p:cNvSpPr>
            <a:spLocks noGrp="1"/>
          </p:cNvSpPr>
          <p:nvPr>
            <p:ph type="sldNum" sz="quarter" idx="12"/>
          </p:nvPr>
        </p:nvSpPr>
        <p:spPr/>
        <p:txBody>
          <a:bodyPr/>
          <a:lstStyle/>
          <a:p>
            <a:pPr>
              <a:defRPr/>
            </a:pPr>
            <a:fld id="{DF512CA7-9ABB-4E7F-87A3-5B30D1E5FAEE}" type="slidenum">
              <a:rPr lang="en-US" altLang="en-US" smtClean="0"/>
              <a:pPr>
                <a:defRPr/>
              </a:pPr>
              <a:t>16</a:t>
            </a:fld>
            <a:endParaRPr lang="en-US" altLang="en-US" dirty="0"/>
          </a:p>
        </p:txBody>
      </p:sp>
    </p:spTree>
    <p:extLst>
      <p:ext uri="{BB962C8B-B14F-4D97-AF65-F5344CB8AC3E}">
        <p14:creationId xmlns:p14="http://schemas.microsoft.com/office/powerpoint/2010/main" val="250254094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Asset Protection: Klabacka - 1</a:t>
            </a:r>
          </a:p>
        </p:txBody>
      </p:sp>
      <p:sp>
        <p:nvSpPr>
          <p:cNvPr id="3" name="Content Placeholder 2"/>
          <p:cNvSpPr>
            <a:spLocks noGrp="1"/>
          </p:cNvSpPr>
          <p:nvPr>
            <p:ph idx="1"/>
          </p:nvPr>
        </p:nvSpPr>
        <p:spPr/>
        <p:txBody>
          <a:bodyPr/>
          <a:lstStyle/>
          <a:p>
            <a:r>
              <a:rPr lang="en-US" sz="2000" dirty="0">
                <a:solidFill>
                  <a:schemeClr val="tx2"/>
                </a:solidFill>
              </a:rPr>
              <a:t>In Klabacka v. Nelson, 133 Nev. Advance Opinion 24 (5/25/2017).</a:t>
            </a:r>
          </a:p>
          <a:p>
            <a:r>
              <a:rPr lang="en-US" sz="2000" dirty="0">
                <a:solidFill>
                  <a:schemeClr val="tx2"/>
                </a:solidFill>
              </a:rPr>
              <a:t>The Nevada Supreme Court confirmed that Nevada domestic asset protection trusts (DAPTs) provided protection of trust assets from spousal support and child support claims.</a:t>
            </a:r>
          </a:p>
          <a:p>
            <a:r>
              <a:rPr lang="en-US" sz="2000" dirty="0">
                <a:solidFill>
                  <a:schemeClr val="tx2"/>
                </a:solidFill>
              </a:rPr>
              <a:t>The Court recognized that Nevada's DAPT approach differs from Florida, South Dakota, and Wyoming, in that Nevada abandoned the interests of child- and spousal-support creditors, as well as involuntary tort creditors, to attract trust business.</a:t>
            </a:r>
            <a:r>
              <a:rPr lang="en-US" sz="2000" dirty="0"/>
              <a:t> </a:t>
            </a:r>
          </a:p>
          <a:p>
            <a:r>
              <a:rPr lang="en-US" sz="2000" dirty="0">
                <a:solidFill>
                  <a:schemeClr val="tx2"/>
                </a:solidFill>
              </a:rPr>
              <a:t>The Court held that breaching trust formalities of an otherwise validly created DAPT does not invalidate a spendthrift trust. Rather, it creates a cause of action for a civil suit against the trustee. </a:t>
            </a:r>
          </a:p>
        </p:txBody>
      </p:sp>
      <p:sp>
        <p:nvSpPr>
          <p:cNvPr id="4" name="Slide Number Placeholder 3"/>
          <p:cNvSpPr>
            <a:spLocks noGrp="1"/>
          </p:cNvSpPr>
          <p:nvPr>
            <p:ph type="sldNum" sz="quarter" idx="12"/>
          </p:nvPr>
        </p:nvSpPr>
        <p:spPr/>
        <p:txBody>
          <a:bodyPr/>
          <a:lstStyle/>
          <a:p>
            <a:pPr>
              <a:defRPr/>
            </a:pPr>
            <a:fld id="{5BDBC964-145E-46F2-873C-964447E6BE34}" type="slidenum">
              <a:rPr lang="en-US" altLang="en-US" smtClean="0"/>
              <a:pPr>
                <a:defRPr/>
              </a:pPr>
              <a:t>17</a:t>
            </a:fld>
            <a:endParaRPr lang="en-US" altLang="en-US" dirty="0"/>
          </a:p>
        </p:txBody>
      </p:sp>
    </p:spTree>
    <p:extLst>
      <p:ext uri="{BB962C8B-B14F-4D97-AF65-F5344CB8AC3E}">
        <p14:creationId xmlns:p14="http://schemas.microsoft.com/office/powerpoint/2010/main" val="83402062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Asset Protection: Klabacka - 2</a:t>
            </a:r>
          </a:p>
        </p:txBody>
      </p:sp>
      <p:sp>
        <p:nvSpPr>
          <p:cNvPr id="3" name="Content Placeholder 2"/>
          <p:cNvSpPr>
            <a:spLocks noGrp="1"/>
          </p:cNvSpPr>
          <p:nvPr>
            <p:ph idx="1"/>
          </p:nvPr>
        </p:nvSpPr>
        <p:spPr/>
        <p:txBody>
          <a:bodyPr/>
          <a:lstStyle/>
          <a:p>
            <a:r>
              <a:rPr lang="en-US" sz="2200" dirty="0">
                <a:solidFill>
                  <a:schemeClr val="tx2"/>
                </a:solidFill>
              </a:rPr>
              <a:t>The Klabacka decision does not address the most worrisome DAPT issue, which is whether a resident of a non-DAPT jurisdiction, who creates a trust in a DAPT jurisdiction, such as Nevada, will have that trust respected, i.e. will achieve the hoped-for asset protection goals.</a:t>
            </a:r>
          </a:p>
          <a:p>
            <a:r>
              <a:rPr lang="en-US" sz="2200" dirty="0">
                <a:solidFill>
                  <a:schemeClr val="tx2"/>
                </a:solidFill>
              </a:rPr>
              <a:t>What does this holding mean considering the Uniform Fraudulent Conveyances Act comment on DAPTs? Can/should clients residing in non-DAPT jurisdictions continue to use DAPTs?</a:t>
            </a:r>
          </a:p>
          <a:p>
            <a:r>
              <a:rPr lang="en-US" sz="2200" dirty="0">
                <a:solidFill>
                  <a:schemeClr val="tx2"/>
                </a:solidFill>
              </a:rPr>
              <a:t>What should practitioners do with respect to existing DAPTs?</a:t>
            </a:r>
          </a:p>
        </p:txBody>
      </p:sp>
      <p:sp>
        <p:nvSpPr>
          <p:cNvPr id="4" name="Slide Number Placeholder 3"/>
          <p:cNvSpPr>
            <a:spLocks noGrp="1"/>
          </p:cNvSpPr>
          <p:nvPr>
            <p:ph type="sldNum" sz="quarter" idx="12"/>
          </p:nvPr>
        </p:nvSpPr>
        <p:spPr/>
        <p:txBody>
          <a:bodyPr/>
          <a:lstStyle/>
          <a:p>
            <a:pPr>
              <a:defRPr/>
            </a:pPr>
            <a:fld id="{5BDBC964-145E-46F2-873C-964447E6BE34}" type="slidenum">
              <a:rPr lang="en-US" altLang="en-US" smtClean="0"/>
              <a:pPr>
                <a:defRPr/>
              </a:pPr>
              <a:t>18</a:t>
            </a:fld>
            <a:endParaRPr lang="en-US" altLang="en-US" dirty="0"/>
          </a:p>
        </p:txBody>
      </p:sp>
    </p:spTree>
    <p:extLst>
      <p:ext uri="{BB962C8B-B14F-4D97-AF65-F5344CB8AC3E}">
        <p14:creationId xmlns:p14="http://schemas.microsoft.com/office/powerpoint/2010/main" val="312575150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Asset Protection: Curci - 1</a:t>
            </a:r>
          </a:p>
        </p:txBody>
      </p:sp>
      <p:sp>
        <p:nvSpPr>
          <p:cNvPr id="3" name="Content Placeholder 2"/>
          <p:cNvSpPr>
            <a:spLocks noGrp="1"/>
          </p:cNvSpPr>
          <p:nvPr>
            <p:ph idx="1"/>
          </p:nvPr>
        </p:nvSpPr>
        <p:spPr/>
        <p:txBody>
          <a:bodyPr/>
          <a:lstStyle/>
          <a:p>
            <a:r>
              <a:rPr lang="en-US" sz="1800" b="1" dirty="0">
                <a:solidFill>
                  <a:schemeClr val="tx2"/>
                </a:solidFill>
              </a:rPr>
              <a:t>The court noted that ordinarily a corporation is considered a separate legal entity, distinct from its stockholders, officers and directors, with separate and distinct liabilities and obligations.  The same is true of a limited liability company (LLC) and its members and managers. </a:t>
            </a:r>
          </a:p>
          <a:p>
            <a:r>
              <a:rPr lang="en-US" sz="1800" b="1" dirty="0">
                <a:solidFill>
                  <a:schemeClr val="tx2"/>
                </a:solidFill>
              </a:rPr>
              <a:t>That distinction can be disregarded by the courts if being used to perpetrate a fraud, circumvent a statute, or accomplish some other wrongful or inequitable purpose. </a:t>
            </a:r>
          </a:p>
          <a:p>
            <a:r>
              <a:rPr lang="en-US" sz="1800" b="1" dirty="0">
                <a:solidFill>
                  <a:schemeClr val="tx2"/>
                </a:solidFill>
              </a:rPr>
              <a:t>The distinction can also be disregarded under an alter-ego doctrine when the actions of the entity are deemed to be those of the equitable owner. </a:t>
            </a:r>
          </a:p>
          <a:p>
            <a:r>
              <a:rPr lang="en-US" sz="1800" b="1" dirty="0">
                <a:solidFill>
                  <a:schemeClr val="tx2"/>
                </a:solidFill>
              </a:rPr>
              <a:t>The court in Cursi allowed the claimant to invade a limited liability company (LLC) owned by the debtors to use LLC assets to satisfy their claim. </a:t>
            </a:r>
          </a:p>
        </p:txBody>
      </p:sp>
      <p:sp>
        <p:nvSpPr>
          <p:cNvPr id="4" name="Slide Number Placeholder 3"/>
          <p:cNvSpPr>
            <a:spLocks noGrp="1"/>
          </p:cNvSpPr>
          <p:nvPr>
            <p:ph type="sldNum" sz="quarter" idx="12"/>
          </p:nvPr>
        </p:nvSpPr>
        <p:spPr/>
        <p:txBody>
          <a:bodyPr/>
          <a:lstStyle/>
          <a:p>
            <a:pPr>
              <a:defRPr/>
            </a:pPr>
            <a:fld id="{5BDBC964-145E-46F2-873C-964447E6BE34}" type="slidenum">
              <a:rPr lang="en-US" altLang="en-US" smtClean="0"/>
              <a:pPr>
                <a:defRPr/>
              </a:pPr>
              <a:t>19</a:t>
            </a:fld>
            <a:endParaRPr lang="en-US" altLang="en-US" dirty="0"/>
          </a:p>
        </p:txBody>
      </p:sp>
    </p:spTree>
    <p:extLst>
      <p:ext uri="{BB962C8B-B14F-4D97-AF65-F5344CB8AC3E}">
        <p14:creationId xmlns:p14="http://schemas.microsoft.com/office/powerpoint/2010/main" val="3394473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AutoShape 2"/>
          <p:cNvSpPr>
            <a:spLocks noGrp="1" noChangeArrowheads="1"/>
          </p:cNvSpPr>
          <p:nvPr>
            <p:ph type="title"/>
          </p:nvPr>
        </p:nvSpPr>
        <p:spPr/>
        <p:txBody>
          <a:bodyPr/>
          <a:lstStyle/>
          <a:p>
            <a:pPr eaLnBrk="1" hangingPunct="1"/>
            <a:r>
              <a:rPr lang="en-US" altLang="en-US" dirty="0"/>
              <a:t>General Disclaimer</a:t>
            </a:r>
          </a:p>
        </p:txBody>
      </p:sp>
      <p:sp>
        <p:nvSpPr>
          <p:cNvPr id="4099" name="Rectangle 3"/>
          <p:cNvSpPr>
            <a:spLocks noGrp="1" noChangeArrowheads="1"/>
          </p:cNvSpPr>
          <p:nvPr>
            <p:ph type="body" idx="1"/>
          </p:nvPr>
        </p:nvSpPr>
        <p:spPr/>
        <p:txBody>
          <a:bodyPr/>
          <a:lstStyle/>
          <a:p>
            <a:pPr eaLnBrk="1" hangingPunct="1">
              <a:lnSpc>
                <a:spcPct val="90000"/>
              </a:lnSpc>
            </a:pPr>
            <a:r>
              <a:rPr lang="en-US" altLang="en-US" sz="2000" dirty="0">
                <a:solidFill>
                  <a:schemeClr val="tx2"/>
                </a:solidFill>
              </a:rPr>
              <a:t>The information and/or the materials provided as part of this program are intended and provided solely for informational and educational purposes. None of the information and/or materials provided as part of this power point or ancillary materials are intended to be, nor should they be construed to be, the basis of any investment, legal, tax or other professional advice. Under no circumstances should the audio, power point or other materials be considered to be, or used as, independent legal, tax, investment or other professional advice. The discussions are general in nature and not person specific. Laws vary by state and are subject to constant change. Economic developments could dramatically alter the illustrations or recommendations offered in the program or materials.</a:t>
            </a:r>
          </a:p>
        </p:txBody>
      </p:sp>
      <p:sp>
        <p:nvSpPr>
          <p:cNvPr id="2" name="Slide Number Placeholder 1"/>
          <p:cNvSpPr>
            <a:spLocks noGrp="1"/>
          </p:cNvSpPr>
          <p:nvPr>
            <p:ph type="sldNum" sz="quarter" idx="12"/>
          </p:nvPr>
        </p:nvSpPr>
        <p:spPr/>
        <p:txBody>
          <a:bodyPr/>
          <a:lstStyle/>
          <a:p>
            <a:pPr>
              <a:defRPr/>
            </a:pPr>
            <a:fld id="{5BDBC964-145E-46F2-873C-964447E6BE34}" type="slidenum">
              <a:rPr lang="en-US" altLang="en-US" smtClean="0"/>
              <a:pPr>
                <a:defRPr/>
              </a:pPr>
              <a:t>2</a:t>
            </a:fld>
            <a:endParaRPr lang="en-US" altLang="en-US"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Asset Protection: Curci - 2</a:t>
            </a:r>
          </a:p>
        </p:txBody>
      </p:sp>
      <p:sp>
        <p:nvSpPr>
          <p:cNvPr id="3" name="Content Placeholder 2"/>
          <p:cNvSpPr>
            <a:spLocks noGrp="1"/>
          </p:cNvSpPr>
          <p:nvPr>
            <p:ph idx="1"/>
          </p:nvPr>
        </p:nvSpPr>
        <p:spPr/>
        <p:txBody>
          <a:bodyPr/>
          <a:lstStyle/>
          <a:p>
            <a:r>
              <a:rPr lang="en-US" sz="1800" b="1" dirty="0">
                <a:solidFill>
                  <a:schemeClr val="tx2"/>
                </a:solidFill>
              </a:rPr>
              <a:t>Generally, a charging order is viewed as the sole remedy a claimant can get. That basically means that the claimant can lien your interest in an LLC (or partnership) and receive a distribution you would have been entitled to.  </a:t>
            </a:r>
          </a:p>
          <a:p>
            <a:r>
              <a:rPr lang="en-US" sz="1800" b="1" dirty="0">
                <a:solidFill>
                  <a:schemeClr val="tx2"/>
                </a:solidFill>
              </a:rPr>
              <a:t>The debtor in Curci behaved so badly, and he clearly controlled the LLC that was pierced. </a:t>
            </a:r>
          </a:p>
          <a:p>
            <a:r>
              <a:rPr lang="en-US" sz="1800" b="1" dirty="0">
                <a:solidFill>
                  <a:schemeClr val="tx2"/>
                </a:solidFill>
              </a:rPr>
              <a:t>There were major mistakes in ignoring the entity formalities, and seemingly little purpose in the entity other than to shield assets from the creditor. </a:t>
            </a:r>
          </a:p>
          <a:p>
            <a:r>
              <a:rPr lang="en-US" sz="1800" b="1" dirty="0">
                <a:solidFill>
                  <a:schemeClr val="tx2"/>
                </a:solidFill>
              </a:rPr>
              <a:t>Curci Investments, LLC v. Baldwin, Court of Appeal, Fourth Dist., Div. 3, CA G052764 Aug. 10, 2017.</a:t>
            </a:r>
            <a:endParaRPr lang="en-US" sz="1800" dirty="0">
              <a:solidFill>
                <a:schemeClr val="tx2"/>
              </a:solidFill>
            </a:endParaRPr>
          </a:p>
        </p:txBody>
      </p:sp>
      <p:sp>
        <p:nvSpPr>
          <p:cNvPr id="4" name="Slide Number Placeholder 3"/>
          <p:cNvSpPr>
            <a:spLocks noGrp="1"/>
          </p:cNvSpPr>
          <p:nvPr>
            <p:ph type="sldNum" sz="quarter" idx="12"/>
          </p:nvPr>
        </p:nvSpPr>
        <p:spPr/>
        <p:txBody>
          <a:bodyPr/>
          <a:lstStyle/>
          <a:p>
            <a:pPr>
              <a:defRPr/>
            </a:pPr>
            <a:fld id="{5BDBC964-145E-46F2-873C-964447E6BE34}" type="slidenum">
              <a:rPr lang="en-US" altLang="en-US" smtClean="0"/>
              <a:pPr>
                <a:defRPr/>
              </a:pPr>
              <a:t>20</a:t>
            </a:fld>
            <a:endParaRPr lang="en-US" altLang="en-US" dirty="0"/>
          </a:p>
        </p:txBody>
      </p:sp>
    </p:spTree>
    <p:extLst>
      <p:ext uri="{BB962C8B-B14F-4D97-AF65-F5344CB8AC3E}">
        <p14:creationId xmlns:p14="http://schemas.microsoft.com/office/powerpoint/2010/main" val="205811933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Asset Protection: Leathers</a:t>
            </a:r>
          </a:p>
        </p:txBody>
      </p:sp>
      <p:sp>
        <p:nvSpPr>
          <p:cNvPr id="3" name="Content Placeholder 2"/>
          <p:cNvSpPr>
            <a:spLocks noGrp="1"/>
          </p:cNvSpPr>
          <p:nvPr>
            <p:ph idx="1"/>
          </p:nvPr>
        </p:nvSpPr>
        <p:spPr/>
        <p:txBody>
          <a:bodyPr/>
          <a:lstStyle/>
          <a:p>
            <a:r>
              <a:rPr lang="en-US" sz="2000" b="1" dirty="0">
                <a:solidFill>
                  <a:schemeClr val="tx2"/>
                </a:solidFill>
              </a:rPr>
              <a:t>In Leathers, the court held that a taxpayer fraudulently transferred assets to a trust to avoid tax debt. </a:t>
            </a:r>
          </a:p>
          <a:p>
            <a:r>
              <a:rPr lang="en-US" sz="2000" b="1" dirty="0">
                <a:solidFill>
                  <a:schemeClr val="tx2"/>
                </a:solidFill>
              </a:rPr>
              <a:t>The IRS had consistently maintained that the transfer of mineral interests to a trust was fraudulent. Under Kansas law, a transfer by a debtor is fraudulent as to a creditor if the debtor makes the transfer with actual intent to hinder, delay or defraud the creditor. </a:t>
            </a:r>
          </a:p>
          <a:p>
            <a:r>
              <a:rPr lang="en-US" sz="2000" b="1" dirty="0">
                <a:solidFill>
                  <a:schemeClr val="tx2"/>
                </a:solidFill>
              </a:rPr>
              <a:t>The direct testimony from the individual and the trustee that the purpose of the trust was to protect the transferor’s mineral interests from the IRS. The IRS tax liens took priority over any interest the trust might claim.   </a:t>
            </a:r>
          </a:p>
          <a:p>
            <a:r>
              <a:rPr lang="en-US" sz="2000" b="1" dirty="0">
                <a:solidFill>
                  <a:schemeClr val="tx2"/>
                </a:solidFill>
              </a:rPr>
              <a:t>M.R. Leathers, CA-10, 2017-1 USTC ¶50,212, May 4, 2017.</a:t>
            </a:r>
            <a:endParaRPr lang="en-US" sz="2000" dirty="0">
              <a:solidFill>
                <a:schemeClr val="tx2"/>
              </a:solidFill>
            </a:endParaRPr>
          </a:p>
        </p:txBody>
      </p:sp>
      <p:sp>
        <p:nvSpPr>
          <p:cNvPr id="4" name="Slide Number Placeholder 3"/>
          <p:cNvSpPr>
            <a:spLocks noGrp="1"/>
          </p:cNvSpPr>
          <p:nvPr>
            <p:ph type="sldNum" sz="quarter" idx="12"/>
          </p:nvPr>
        </p:nvSpPr>
        <p:spPr/>
        <p:txBody>
          <a:bodyPr/>
          <a:lstStyle/>
          <a:p>
            <a:pPr>
              <a:defRPr/>
            </a:pPr>
            <a:fld id="{5BDBC964-145E-46F2-873C-964447E6BE34}" type="slidenum">
              <a:rPr lang="en-US" altLang="en-US" smtClean="0"/>
              <a:pPr>
                <a:defRPr/>
              </a:pPr>
              <a:t>21</a:t>
            </a:fld>
            <a:endParaRPr lang="en-US" altLang="en-US" dirty="0"/>
          </a:p>
        </p:txBody>
      </p:sp>
    </p:spTree>
    <p:extLst>
      <p:ext uri="{BB962C8B-B14F-4D97-AF65-F5344CB8AC3E}">
        <p14:creationId xmlns:p14="http://schemas.microsoft.com/office/powerpoint/2010/main" val="112817402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Asset Protection: Transfirst - 1</a:t>
            </a:r>
          </a:p>
        </p:txBody>
      </p:sp>
      <p:sp>
        <p:nvSpPr>
          <p:cNvPr id="3" name="Content Placeholder 2"/>
          <p:cNvSpPr>
            <a:spLocks noGrp="1"/>
          </p:cNvSpPr>
          <p:nvPr>
            <p:ph idx="1"/>
          </p:nvPr>
        </p:nvSpPr>
        <p:spPr/>
        <p:txBody>
          <a:bodyPr/>
          <a:lstStyle/>
          <a:p>
            <a:r>
              <a:rPr lang="en-US" sz="1800" b="1" dirty="0">
                <a:solidFill>
                  <a:schemeClr val="tx2"/>
                </a:solidFill>
              </a:rPr>
              <a:t>The debtor asserted that the only remedy against an LLC was a charging order, but the creditors argued that the entities were shams, and endeavored to pierce the LLC to reach underlying assets. The creditor similarly asserted the right to pierce a trust.</a:t>
            </a:r>
          </a:p>
          <a:p>
            <a:r>
              <a:rPr lang="en-US" sz="1800" b="1" dirty="0">
                <a:solidFill>
                  <a:schemeClr val="tx2"/>
                </a:solidFill>
              </a:rPr>
              <a:t>The debtor claimed that such an action against a trust was inappropriate. </a:t>
            </a:r>
          </a:p>
          <a:p>
            <a:r>
              <a:rPr lang="en-US" sz="1800" b="1" dirty="0">
                <a:solidFill>
                  <a:schemeClr val="tx2"/>
                </a:solidFill>
              </a:rPr>
              <a:t>If entities of any type, or even trusts, are used to defraud creditors, courts may well craft a means to disregard or pierce them. </a:t>
            </a:r>
          </a:p>
          <a:p>
            <a:r>
              <a:rPr lang="en-US" sz="1800" b="1" dirty="0">
                <a:solidFill>
                  <a:schemeClr val="tx2"/>
                </a:solidFill>
              </a:rPr>
              <a:t>Optics can be important in creditor cases. When the debtor lives a lavish lifestyle while claiming no access to assets, the result will more likely be less favorable to the debtor. </a:t>
            </a:r>
          </a:p>
          <a:p>
            <a:endParaRPr lang="en-US" sz="1800" dirty="0">
              <a:solidFill>
                <a:schemeClr val="tx2"/>
              </a:solidFill>
            </a:endParaRPr>
          </a:p>
        </p:txBody>
      </p:sp>
      <p:sp>
        <p:nvSpPr>
          <p:cNvPr id="4" name="Slide Number Placeholder 3"/>
          <p:cNvSpPr>
            <a:spLocks noGrp="1"/>
          </p:cNvSpPr>
          <p:nvPr>
            <p:ph type="sldNum" sz="quarter" idx="12"/>
          </p:nvPr>
        </p:nvSpPr>
        <p:spPr/>
        <p:txBody>
          <a:bodyPr/>
          <a:lstStyle/>
          <a:p>
            <a:pPr>
              <a:defRPr/>
            </a:pPr>
            <a:fld id="{5BDBC964-145E-46F2-873C-964447E6BE34}" type="slidenum">
              <a:rPr lang="en-US" altLang="en-US" smtClean="0"/>
              <a:pPr>
                <a:defRPr/>
              </a:pPr>
              <a:t>22</a:t>
            </a:fld>
            <a:endParaRPr lang="en-US" altLang="en-US" dirty="0"/>
          </a:p>
        </p:txBody>
      </p:sp>
    </p:spTree>
    <p:extLst>
      <p:ext uri="{BB962C8B-B14F-4D97-AF65-F5344CB8AC3E}">
        <p14:creationId xmlns:p14="http://schemas.microsoft.com/office/powerpoint/2010/main" val="398916014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Asset Protection: Transfirst - 2</a:t>
            </a:r>
          </a:p>
        </p:txBody>
      </p:sp>
      <p:sp>
        <p:nvSpPr>
          <p:cNvPr id="3" name="Content Placeholder 2"/>
          <p:cNvSpPr>
            <a:spLocks noGrp="1"/>
          </p:cNvSpPr>
          <p:nvPr>
            <p:ph idx="1"/>
          </p:nvPr>
        </p:nvSpPr>
        <p:spPr/>
        <p:txBody>
          <a:bodyPr/>
          <a:lstStyle/>
          <a:p>
            <a:r>
              <a:rPr lang="en-US" sz="1600" b="1" dirty="0">
                <a:solidFill>
                  <a:schemeClr val="tx2"/>
                </a:solidFill>
              </a:rPr>
              <a:t>While Transfirst is another bad-fact case, it should nonetheless serve as a reminder that clients with complex structures must meet regularly, not less frequently than annually, to review the maintenance and operation of those structures with their entire advisor team and assure they are operated with all appropriate formality. </a:t>
            </a:r>
          </a:p>
          <a:p>
            <a:r>
              <a:rPr lang="en-US" sz="1600" b="1" dirty="0">
                <a:solidFill>
                  <a:schemeClr val="tx2"/>
                </a:solidFill>
              </a:rPr>
              <a:t>Clients with legitimate business purposes for entity and trust structures should corroborate them.</a:t>
            </a:r>
            <a:endParaRPr lang="en-US" sz="1600" dirty="0">
              <a:solidFill>
                <a:schemeClr val="tx2"/>
              </a:solidFill>
            </a:endParaRPr>
          </a:p>
          <a:p>
            <a:r>
              <a:rPr lang="en-US" sz="1600" b="1" dirty="0">
                <a:solidFill>
                  <a:schemeClr val="tx2"/>
                </a:solidFill>
              </a:rPr>
              <a:t>This case provided yet another reminder that creating entity structures (LLC, corporation, partnership, trust) to protect assets will not succeed if the debtor himself does not respect the integrity of those entities was provided in Transfirst.  </a:t>
            </a:r>
          </a:p>
          <a:p>
            <a:r>
              <a:rPr lang="en-US" sz="1600" b="1" dirty="0">
                <a:solidFill>
                  <a:schemeClr val="tx2"/>
                </a:solidFill>
              </a:rPr>
              <a:t>The trust was held to be a mere nominee for the taxpayer and could be disregarded to satisfy a tax lien.  </a:t>
            </a:r>
          </a:p>
          <a:p>
            <a:r>
              <a:rPr lang="en-US" sz="1600" b="1" dirty="0">
                <a:solidFill>
                  <a:schemeClr val="tx2"/>
                </a:solidFill>
              </a:rPr>
              <a:t>Transfirst Group, Inc. v. Magliarditi, 2017 WL 2294288 (D. Nev., May 25, 2017).</a:t>
            </a:r>
            <a:endParaRPr lang="en-US" sz="1600" dirty="0">
              <a:solidFill>
                <a:schemeClr val="tx2"/>
              </a:solidFill>
            </a:endParaRPr>
          </a:p>
          <a:p>
            <a:endParaRPr lang="en-US" sz="1600" dirty="0">
              <a:solidFill>
                <a:schemeClr val="tx2"/>
              </a:solidFill>
            </a:endParaRPr>
          </a:p>
        </p:txBody>
      </p:sp>
      <p:sp>
        <p:nvSpPr>
          <p:cNvPr id="4" name="Slide Number Placeholder 3"/>
          <p:cNvSpPr>
            <a:spLocks noGrp="1"/>
          </p:cNvSpPr>
          <p:nvPr>
            <p:ph type="sldNum" sz="quarter" idx="12"/>
          </p:nvPr>
        </p:nvSpPr>
        <p:spPr/>
        <p:txBody>
          <a:bodyPr/>
          <a:lstStyle/>
          <a:p>
            <a:pPr>
              <a:defRPr/>
            </a:pPr>
            <a:fld id="{5BDBC964-145E-46F2-873C-964447E6BE34}" type="slidenum">
              <a:rPr lang="en-US" altLang="en-US" smtClean="0"/>
              <a:pPr>
                <a:defRPr/>
              </a:pPr>
              <a:t>23</a:t>
            </a:fld>
            <a:endParaRPr lang="en-US" altLang="en-US" dirty="0"/>
          </a:p>
        </p:txBody>
      </p:sp>
    </p:spTree>
    <p:extLst>
      <p:ext uri="{BB962C8B-B14F-4D97-AF65-F5344CB8AC3E}">
        <p14:creationId xmlns:p14="http://schemas.microsoft.com/office/powerpoint/2010/main" val="19709760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Asset Protection: Balice - 1</a:t>
            </a:r>
          </a:p>
        </p:txBody>
      </p:sp>
      <p:sp>
        <p:nvSpPr>
          <p:cNvPr id="3" name="Content Placeholder 2"/>
          <p:cNvSpPr>
            <a:spLocks noGrp="1"/>
          </p:cNvSpPr>
          <p:nvPr>
            <p:ph idx="1"/>
          </p:nvPr>
        </p:nvSpPr>
        <p:spPr/>
        <p:txBody>
          <a:bodyPr/>
          <a:lstStyle/>
          <a:p>
            <a:r>
              <a:rPr lang="en-US" sz="2000" b="1" dirty="0">
                <a:solidFill>
                  <a:schemeClr val="tx2"/>
                </a:solidFill>
              </a:rPr>
              <a:t>The IRS successfully pierced a trust created by a taxpayer to satisfy a tax lien on the basis that the trust was a mere nominee for the taxpayer and could be disregarded. Here are some facts the court cited in determining if a trust is a mere nominee for the settlor: </a:t>
            </a:r>
          </a:p>
          <a:p>
            <a:pPr lvl="1"/>
            <a:r>
              <a:rPr lang="en-US" sz="1600" b="1" dirty="0">
                <a:solidFill>
                  <a:schemeClr val="tx2"/>
                </a:solidFill>
              </a:rPr>
              <a:t>Did the nominee pay adequate consideration for the property. </a:t>
            </a:r>
          </a:p>
          <a:p>
            <a:pPr lvl="1"/>
            <a:r>
              <a:rPr lang="en-US" sz="1600" b="1" dirty="0">
                <a:solidFill>
                  <a:schemeClr val="tx2"/>
                </a:solidFill>
              </a:rPr>
              <a:t>Did the taxpayer transfer property to the name of the nominee in anticipation of a suit. </a:t>
            </a:r>
          </a:p>
          <a:p>
            <a:pPr lvl="1"/>
            <a:r>
              <a:rPr lang="en-US" sz="1600" b="1" dirty="0">
                <a:solidFill>
                  <a:schemeClr val="tx2"/>
                </a:solidFill>
              </a:rPr>
              <a:t>Did the transferor continue to use the property. </a:t>
            </a:r>
          </a:p>
          <a:p>
            <a:pPr lvl="1"/>
            <a:r>
              <a:rPr lang="en-US" sz="1600" b="1" dirty="0">
                <a:solidFill>
                  <a:schemeClr val="tx2"/>
                </a:solidFill>
              </a:rPr>
              <a:t>Did the transferor retain enjoyment of the benefits of the transferred property. </a:t>
            </a:r>
          </a:p>
          <a:p>
            <a:pPr lvl="1"/>
            <a:r>
              <a:rPr lang="en-US" sz="1600" b="1" dirty="0">
                <a:solidFill>
                  <a:schemeClr val="tx2"/>
                </a:solidFill>
              </a:rPr>
              <a:t>Was there is a close relationship between transferor and the nominee. </a:t>
            </a:r>
          </a:p>
          <a:p>
            <a:pPr lvl="1"/>
            <a:r>
              <a:rPr lang="en-US" sz="1600" b="1" dirty="0">
                <a:solidFill>
                  <a:schemeClr val="tx2"/>
                </a:solidFill>
              </a:rPr>
              <a:t>Was the transfer recorded in the case of real estate. </a:t>
            </a:r>
          </a:p>
        </p:txBody>
      </p:sp>
      <p:sp>
        <p:nvSpPr>
          <p:cNvPr id="4" name="Slide Number Placeholder 3"/>
          <p:cNvSpPr>
            <a:spLocks noGrp="1"/>
          </p:cNvSpPr>
          <p:nvPr>
            <p:ph type="sldNum" sz="quarter" idx="12"/>
          </p:nvPr>
        </p:nvSpPr>
        <p:spPr/>
        <p:txBody>
          <a:bodyPr/>
          <a:lstStyle/>
          <a:p>
            <a:pPr>
              <a:defRPr/>
            </a:pPr>
            <a:fld id="{5BDBC964-145E-46F2-873C-964447E6BE34}" type="slidenum">
              <a:rPr lang="en-US" altLang="en-US" smtClean="0"/>
              <a:pPr>
                <a:defRPr/>
              </a:pPr>
              <a:t>24</a:t>
            </a:fld>
            <a:endParaRPr lang="en-US" altLang="en-US" dirty="0"/>
          </a:p>
        </p:txBody>
      </p:sp>
    </p:spTree>
    <p:extLst>
      <p:ext uri="{BB962C8B-B14F-4D97-AF65-F5344CB8AC3E}">
        <p14:creationId xmlns:p14="http://schemas.microsoft.com/office/powerpoint/2010/main" val="20541601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Asset Protection: Balice - 2</a:t>
            </a:r>
          </a:p>
        </p:txBody>
      </p:sp>
      <p:sp>
        <p:nvSpPr>
          <p:cNvPr id="3" name="Content Placeholder 2"/>
          <p:cNvSpPr>
            <a:spLocks noGrp="1"/>
          </p:cNvSpPr>
          <p:nvPr>
            <p:ph idx="1"/>
          </p:nvPr>
        </p:nvSpPr>
        <p:spPr/>
        <p:txBody>
          <a:bodyPr/>
          <a:lstStyle/>
          <a:p>
            <a:r>
              <a:rPr lang="en-US" sz="2000" b="1" dirty="0">
                <a:solidFill>
                  <a:schemeClr val="tx2"/>
                </a:solidFill>
              </a:rPr>
              <a:t>How different are some of the factors cite above from a well planned and implemented SLAT owning an interest in a vacation home? What is the risk of court applying a Balice to a good fact case?</a:t>
            </a:r>
          </a:p>
          <a:p>
            <a:r>
              <a:rPr lang="en-US" sz="2000" b="1" dirty="0">
                <a:solidFill>
                  <a:schemeClr val="tx2"/>
                </a:solidFill>
              </a:rPr>
              <a:t>Balice, U.S. v. Balice, Case 2:14-cv-03937-KM-JBC, (D.N.J. 8/9/2017).</a:t>
            </a:r>
            <a:endParaRPr lang="en-US" sz="2000" dirty="0">
              <a:solidFill>
                <a:schemeClr val="tx2"/>
              </a:solidFill>
            </a:endParaRPr>
          </a:p>
        </p:txBody>
      </p:sp>
      <p:sp>
        <p:nvSpPr>
          <p:cNvPr id="4" name="Slide Number Placeholder 3"/>
          <p:cNvSpPr>
            <a:spLocks noGrp="1"/>
          </p:cNvSpPr>
          <p:nvPr>
            <p:ph type="sldNum" sz="quarter" idx="12"/>
          </p:nvPr>
        </p:nvSpPr>
        <p:spPr/>
        <p:txBody>
          <a:bodyPr/>
          <a:lstStyle/>
          <a:p>
            <a:pPr>
              <a:defRPr/>
            </a:pPr>
            <a:fld id="{5BDBC964-145E-46F2-873C-964447E6BE34}" type="slidenum">
              <a:rPr lang="en-US" altLang="en-US" smtClean="0"/>
              <a:pPr>
                <a:defRPr/>
              </a:pPr>
              <a:t>25</a:t>
            </a:fld>
            <a:endParaRPr lang="en-US" altLang="en-US" dirty="0"/>
          </a:p>
        </p:txBody>
      </p:sp>
    </p:spTree>
    <p:extLst>
      <p:ext uri="{BB962C8B-B14F-4D97-AF65-F5344CB8AC3E}">
        <p14:creationId xmlns:p14="http://schemas.microsoft.com/office/powerpoint/2010/main" val="191244052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AutoShape 2"/>
          <p:cNvSpPr>
            <a:spLocks noGrp="1" noChangeArrowheads="1"/>
          </p:cNvSpPr>
          <p:nvPr>
            <p:ph type="ctrTitle"/>
          </p:nvPr>
        </p:nvSpPr>
        <p:spPr/>
        <p:txBody>
          <a:bodyPr/>
          <a:lstStyle/>
          <a:p>
            <a:pPr eaLnBrk="1" hangingPunct="1"/>
            <a:r>
              <a:rPr lang="en-US" sz="4400" dirty="0">
                <a:solidFill>
                  <a:schemeClr val="tx2"/>
                </a:solidFill>
              </a:rPr>
              <a:t>Recent Developments with Practical Estate Planning Implications to Advisers</a:t>
            </a:r>
            <a:endParaRPr lang="en-US" altLang="en-US" sz="4400" dirty="0">
              <a:solidFill>
                <a:schemeClr val="tx2"/>
              </a:solidFill>
            </a:endParaRPr>
          </a:p>
        </p:txBody>
      </p:sp>
      <p:sp>
        <p:nvSpPr>
          <p:cNvPr id="3075" name="Rectangle 3"/>
          <p:cNvSpPr>
            <a:spLocks noGrp="1" noChangeArrowheads="1"/>
          </p:cNvSpPr>
          <p:nvPr>
            <p:ph type="subTitle" idx="1"/>
          </p:nvPr>
        </p:nvSpPr>
        <p:spPr/>
        <p:txBody>
          <a:bodyPr/>
          <a:lstStyle/>
          <a:p>
            <a:pPr eaLnBrk="1" hangingPunct="1"/>
            <a:r>
              <a:rPr lang="en-US" altLang="en-US" sz="3200" b="1" dirty="0"/>
              <a:t>Assisted Suicide</a:t>
            </a:r>
          </a:p>
        </p:txBody>
      </p:sp>
      <p:sp>
        <p:nvSpPr>
          <p:cNvPr id="2" name="Slide Number Placeholder 1"/>
          <p:cNvSpPr>
            <a:spLocks noGrp="1"/>
          </p:cNvSpPr>
          <p:nvPr>
            <p:ph type="sldNum" sz="quarter" idx="12"/>
          </p:nvPr>
        </p:nvSpPr>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fld id="{DF512CA7-9ABB-4E7F-87A3-5B30D1E5FAEE}" type="slidenum">
              <a:rPr kumimoji="0" lang="en-US" altLang="en-US" sz="2600" b="1" i="0" u="none" strike="noStrike" kern="1200" cap="none" spc="0" normalizeH="0" baseline="0" noProof="0" smtClean="0">
                <a:ln>
                  <a:noFill/>
                </a:ln>
                <a:solidFill>
                  <a:srgbClr val="FFFFFF"/>
                </a:solidFill>
                <a:effectLst/>
                <a:uLnTx/>
                <a:uFillTx/>
                <a:latin typeface="Arial" charset="0"/>
                <a:ea typeface="+mn-ea"/>
                <a:cs typeface="+mn-cs"/>
              </a:rPr>
              <a:pPr marL="0" marR="0" lvl="0" indent="0" algn="l" defTabSz="914400" rtl="0" eaLnBrk="1" fontAlgn="base" latinLnBrk="0" hangingPunct="1">
                <a:lnSpc>
                  <a:spcPct val="100000"/>
                </a:lnSpc>
                <a:spcBef>
                  <a:spcPct val="0"/>
                </a:spcBef>
                <a:spcAft>
                  <a:spcPct val="0"/>
                </a:spcAft>
                <a:buClrTx/>
                <a:buSzTx/>
                <a:buFontTx/>
                <a:buNone/>
                <a:tabLst/>
                <a:defRPr/>
              </a:pPr>
              <a:t>26</a:t>
            </a:fld>
            <a:endParaRPr kumimoji="0" lang="en-US" altLang="en-US" sz="2600" b="1" i="0" u="none" strike="noStrike" kern="1200" cap="none" spc="0" normalizeH="0" baseline="0" noProof="0" dirty="0">
              <a:ln>
                <a:noFill/>
              </a:ln>
              <a:solidFill>
                <a:srgbClr val="FFFFFF"/>
              </a:solidFill>
              <a:effectLst/>
              <a:uLnTx/>
              <a:uFillTx/>
              <a:latin typeface="Arial" charset="0"/>
              <a:ea typeface="+mn-ea"/>
              <a:cs typeface="+mn-cs"/>
            </a:endParaRPr>
          </a:p>
        </p:txBody>
      </p:sp>
    </p:spTree>
    <p:extLst>
      <p:ext uri="{BB962C8B-B14F-4D97-AF65-F5344CB8AC3E}">
        <p14:creationId xmlns:p14="http://schemas.microsoft.com/office/powerpoint/2010/main" val="73016843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dirty="0"/>
              <a:t>Assisted Suicide - 1</a:t>
            </a:r>
            <a:endParaRPr lang="en-US" dirty="0"/>
          </a:p>
        </p:txBody>
      </p:sp>
      <p:sp>
        <p:nvSpPr>
          <p:cNvPr id="3" name="Content Placeholder 2"/>
          <p:cNvSpPr>
            <a:spLocks noGrp="1"/>
          </p:cNvSpPr>
          <p:nvPr>
            <p:ph idx="1"/>
          </p:nvPr>
        </p:nvSpPr>
        <p:spPr/>
        <p:txBody>
          <a:bodyPr/>
          <a:lstStyle/>
          <a:p>
            <a:r>
              <a:rPr lang="en-US" sz="2400" dirty="0">
                <a:solidFill>
                  <a:schemeClr val="tx2"/>
                </a:solidFill>
              </a:rPr>
              <a:t>Six states (California, Colorado, Oregon, Vermont, Washington and Montana) now permit legal suicide, either through statute or case law. </a:t>
            </a:r>
          </a:p>
          <a:p>
            <a:r>
              <a:rPr lang="en-US" sz="2400" dirty="0">
                <a:solidFill>
                  <a:schemeClr val="tx2"/>
                </a:solidFill>
              </a:rPr>
              <a:t>What steps should be taken to permit clients who wish to avail themselves of one of these laws to do so?</a:t>
            </a:r>
          </a:p>
          <a:p>
            <a:r>
              <a:rPr lang="en-US" sz="2400" dirty="0">
                <a:solidFill>
                  <a:schemeClr val="tx2"/>
                </a:solidFill>
              </a:rPr>
              <a:t>Practitioners may for personal, religious or other reasons choose not to counsel a client on pursuing assisted suicide, but knowledge of the topic may be important to that discussion and the referral to other advisers.</a:t>
            </a:r>
          </a:p>
        </p:txBody>
      </p:sp>
      <p:sp>
        <p:nvSpPr>
          <p:cNvPr id="4" name="Slide Number Placeholder 3"/>
          <p:cNvSpPr>
            <a:spLocks noGrp="1"/>
          </p:cNvSpPr>
          <p:nvPr>
            <p:ph type="sldNum" sz="quarter" idx="12"/>
          </p:nvPr>
        </p:nvSpPr>
        <p:spPr/>
        <p:txBody>
          <a:bodyPr/>
          <a:lstStyle/>
          <a:p>
            <a:pPr>
              <a:defRPr/>
            </a:pPr>
            <a:fld id="{5BDBC964-145E-46F2-873C-964447E6BE34}" type="slidenum">
              <a:rPr lang="en-US" altLang="en-US" smtClean="0"/>
              <a:pPr>
                <a:defRPr/>
              </a:pPr>
              <a:t>27</a:t>
            </a:fld>
            <a:endParaRPr lang="en-US" altLang="en-US" dirty="0"/>
          </a:p>
        </p:txBody>
      </p:sp>
    </p:spTree>
    <p:extLst>
      <p:ext uri="{BB962C8B-B14F-4D97-AF65-F5344CB8AC3E}">
        <p14:creationId xmlns:p14="http://schemas.microsoft.com/office/powerpoint/2010/main" val="164069394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dirty="0"/>
              <a:t>Assisted Suicide - 2</a:t>
            </a:r>
            <a:endParaRPr lang="en-US" dirty="0"/>
          </a:p>
        </p:txBody>
      </p:sp>
      <p:sp>
        <p:nvSpPr>
          <p:cNvPr id="3" name="Content Placeholder 2"/>
          <p:cNvSpPr>
            <a:spLocks noGrp="1"/>
          </p:cNvSpPr>
          <p:nvPr>
            <p:ph idx="1"/>
          </p:nvPr>
        </p:nvSpPr>
        <p:spPr/>
        <p:txBody>
          <a:bodyPr/>
          <a:lstStyle/>
          <a:p>
            <a:r>
              <a:rPr lang="en-US" sz="1800" dirty="0">
                <a:solidFill>
                  <a:schemeClr val="tx2"/>
                </a:solidFill>
              </a:rPr>
              <a:t>Legal suicide is when, after complying with strict procedures, a dying and suffering client may obtain prescription medication to end his or her life in a less painful manner. Common requirements of these laws may include:</a:t>
            </a:r>
          </a:p>
          <a:p>
            <a:pPr lvl="1"/>
            <a:r>
              <a:rPr lang="en-US" sz="1400" dirty="0">
                <a:solidFill>
                  <a:schemeClr val="tx2"/>
                </a:solidFill>
              </a:rPr>
              <a:t>Make the request personally.</a:t>
            </a:r>
          </a:p>
          <a:p>
            <a:pPr lvl="1"/>
            <a:r>
              <a:rPr lang="en-US" sz="1400" dirty="0">
                <a:solidFill>
                  <a:schemeClr val="tx2"/>
                </a:solidFill>
              </a:rPr>
              <a:t>Be a resident of the state permitting this. This requirement is an important part of planning that those living in other states should address, and preferably as early as possible after obtaining a diagnosis of the terminal condition.</a:t>
            </a:r>
          </a:p>
          <a:p>
            <a:pPr lvl="1"/>
            <a:r>
              <a:rPr lang="en-US" sz="1400" dirty="0">
                <a:solidFill>
                  <a:schemeClr val="tx2"/>
                </a:solidFill>
              </a:rPr>
              <a:t>Diagnosed to have a terminal illness with a prognosis of six months or less to live.</a:t>
            </a:r>
          </a:p>
          <a:p>
            <a:pPr lvl="1"/>
            <a:r>
              <a:rPr lang="en-US" sz="1400" dirty="0">
                <a:solidFill>
                  <a:schemeClr val="tx2"/>
                </a:solidFill>
              </a:rPr>
              <a:t>The dire health status must be confirmed by two physicians, including the client’s primary physician and a second, consulting physician.</a:t>
            </a:r>
          </a:p>
          <a:p>
            <a:pPr lvl="1"/>
            <a:r>
              <a:rPr lang="en-US" sz="1400" dirty="0">
                <a:solidFill>
                  <a:schemeClr val="tx2"/>
                </a:solidFill>
              </a:rPr>
              <a:t>Confirmed as being mentally capable to make this decision by two physicians. They must specifically conclude that the client understands the consequences of the decision.</a:t>
            </a:r>
          </a:p>
          <a:p>
            <a:pPr lvl="1"/>
            <a:r>
              <a:rPr lang="en-US" sz="1400" dirty="0">
                <a:solidFill>
                  <a:schemeClr val="tx2"/>
                </a:solidFill>
              </a:rPr>
              <a:t>Confirmation that the decision is deliberate.</a:t>
            </a:r>
          </a:p>
        </p:txBody>
      </p:sp>
      <p:sp>
        <p:nvSpPr>
          <p:cNvPr id="4" name="Slide Number Placeholder 3"/>
          <p:cNvSpPr>
            <a:spLocks noGrp="1"/>
          </p:cNvSpPr>
          <p:nvPr>
            <p:ph type="sldNum" sz="quarter" idx="12"/>
          </p:nvPr>
        </p:nvSpPr>
        <p:spPr/>
        <p:txBody>
          <a:bodyPr/>
          <a:lstStyle/>
          <a:p>
            <a:pPr>
              <a:defRPr/>
            </a:pPr>
            <a:fld id="{5BDBC964-145E-46F2-873C-964447E6BE34}" type="slidenum">
              <a:rPr lang="en-US" altLang="en-US" smtClean="0"/>
              <a:pPr>
                <a:defRPr/>
              </a:pPr>
              <a:t>28</a:t>
            </a:fld>
            <a:endParaRPr lang="en-US" altLang="en-US" dirty="0"/>
          </a:p>
        </p:txBody>
      </p:sp>
    </p:spTree>
    <p:extLst>
      <p:ext uri="{BB962C8B-B14F-4D97-AF65-F5344CB8AC3E}">
        <p14:creationId xmlns:p14="http://schemas.microsoft.com/office/powerpoint/2010/main" val="220953553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dirty="0"/>
              <a:t>Assisted Suicide - 3</a:t>
            </a:r>
            <a:endParaRPr lang="en-US" dirty="0"/>
          </a:p>
        </p:txBody>
      </p:sp>
      <p:sp>
        <p:nvSpPr>
          <p:cNvPr id="3" name="Content Placeholder 2"/>
          <p:cNvSpPr>
            <a:spLocks noGrp="1"/>
          </p:cNvSpPr>
          <p:nvPr>
            <p:ph idx="1"/>
          </p:nvPr>
        </p:nvSpPr>
        <p:spPr/>
        <p:txBody>
          <a:bodyPr/>
          <a:lstStyle/>
          <a:p>
            <a:r>
              <a:rPr lang="en-US" sz="2400" dirty="0">
                <a:solidFill>
                  <a:schemeClr val="tx2"/>
                </a:solidFill>
              </a:rPr>
              <a:t>To avail themselves of this option clients need to relocate to, and become a resident of, the states permitting this, with sufficient time and capacity to meet the strict statutory requirements.</a:t>
            </a:r>
          </a:p>
          <a:p>
            <a:r>
              <a:rPr lang="en-US" sz="2400" dirty="0">
                <a:solidFill>
                  <a:schemeClr val="tx2"/>
                </a:solidFill>
              </a:rPr>
              <a:t>Be certain that the client understands and considers that this option may violate religious beliefs of the faith the client has adhered to. It may also deeply offend and upset family and friends. Encourage the client to discuss the entire matter with any religious advisers, mental health professional and others.</a:t>
            </a:r>
            <a:endParaRPr lang="en-US" sz="1800" dirty="0">
              <a:solidFill>
                <a:schemeClr val="tx2"/>
              </a:solidFill>
            </a:endParaRPr>
          </a:p>
        </p:txBody>
      </p:sp>
      <p:sp>
        <p:nvSpPr>
          <p:cNvPr id="4" name="Slide Number Placeholder 3"/>
          <p:cNvSpPr>
            <a:spLocks noGrp="1"/>
          </p:cNvSpPr>
          <p:nvPr>
            <p:ph type="sldNum" sz="quarter" idx="12"/>
          </p:nvPr>
        </p:nvSpPr>
        <p:spPr/>
        <p:txBody>
          <a:bodyPr/>
          <a:lstStyle/>
          <a:p>
            <a:pPr>
              <a:defRPr/>
            </a:pPr>
            <a:fld id="{5BDBC964-145E-46F2-873C-964447E6BE34}" type="slidenum">
              <a:rPr lang="en-US" altLang="en-US" smtClean="0"/>
              <a:pPr>
                <a:defRPr/>
              </a:pPr>
              <a:t>29</a:t>
            </a:fld>
            <a:endParaRPr lang="en-US" altLang="en-US" dirty="0"/>
          </a:p>
        </p:txBody>
      </p:sp>
    </p:spTree>
    <p:extLst>
      <p:ext uri="{BB962C8B-B14F-4D97-AF65-F5344CB8AC3E}">
        <p14:creationId xmlns:p14="http://schemas.microsoft.com/office/powerpoint/2010/main" val="210647154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AutoShape 2"/>
          <p:cNvSpPr>
            <a:spLocks noGrp="1" noChangeArrowheads="1"/>
          </p:cNvSpPr>
          <p:nvPr>
            <p:ph type="ctrTitle"/>
          </p:nvPr>
        </p:nvSpPr>
        <p:spPr/>
        <p:txBody>
          <a:bodyPr/>
          <a:lstStyle/>
          <a:p>
            <a:pPr eaLnBrk="1" hangingPunct="1"/>
            <a:r>
              <a:rPr lang="en-US" sz="4400" dirty="0">
                <a:solidFill>
                  <a:schemeClr val="tx2"/>
                </a:solidFill>
              </a:rPr>
              <a:t>Recent Developments with Practical Estate Planning Implications to Advisers</a:t>
            </a:r>
            <a:endParaRPr lang="en-US" altLang="en-US" sz="4400" dirty="0">
              <a:solidFill>
                <a:schemeClr val="tx2"/>
              </a:solidFill>
            </a:endParaRPr>
          </a:p>
        </p:txBody>
      </p:sp>
      <p:sp>
        <p:nvSpPr>
          <p:cNvPr id="3075" name="Rectangle 3"/>
          <p:cNvSpPr>
            <a:spLocks noGrp="1" noChangeArrowheads="1"/>
          </p:cNvSpPr>
          <p:nvPr>
            <p:ph type="subTitle" idx="1"/>
          </p:nvPr>
        </p:nvSpPr>
        <p:spPr/>
        <p:txBody>
          <a:bodyPr/>
          <a:lstStyle/>
          <a:p>
            <a:pPr eaLnBrk="1" hangingPunct="1"/>
            <a:r>
              <a:rPr lang="en-US" altLang="en-US" sz="3200" b="1" dirty="0"/>
              <a:t>Cancer Stats</a:t>
            </a:r>
          </a:p>
        </p:txBody>
      </p:sp>
      <p:sp>
        <p:nvSpPr>
          <p:cNvPr id="2" name="Slide Number Placeholder 1"/>
          <p:cNvSpPr>
            <a:spLocks noGrp="1"/>
          </p:cNvSpPr>
          <p:nvPr>
            <p:ph type="sldNum" sz="quarter" idx="12"/>
          </p:nvPr>
        </p:nvSpPr>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fld id="{DF512CA7-9ABB-4E7F-87A3-5B30D1E5FAEE}" type="slidenum">
              <a:rPr kumimoji="0" lang="en-US" altLang="en-US" sz="2600" b="1" i="0" u="none" strike="noStrike" kern="1200" cap="none" spc="0" normalizeH="0" baseline="0" noProof="0" smtClean="0">
                <a:ln>
                  <a:noFill/>
                </a:ln>
                <a:solidFill>
                  <a:srgbClr val="FFFFFF"/>
                </a:solidFill>
                <a:effectLst/>
                <a:uLnTx/>
                <a:uFillTx/>
                <a:latin typeface="Arial" charset="0"/>
                <a:ea typeface="+mn-ea"/>
                <a:cs typeface="+mn-cs"/>
              </a:rPr>
              <a:pPr marL="0" marR="0" lvl="0" indent="0" algn="l" defTabSz="914400" rtl="0" eaLnBrk="1" fontAlgn="base" latinLnBrk="0" hangingPunct="1">
                <a:lnSpc>
                  <a:spcPct val="100000"/>
                </a:lnSpc>
                <a:spcBef>
                  <a:spcPct val="0"/>
                </a:spcBef>
                <a:spcAft>
                  <a:spcPct val="0"/>
                </a:spcAft>
                <a:buClrTx/>
                <a:buSzTx/>
                <a:buFontTx/>
                <a:buNone/>
                <a:tabLst/>
                <a:defRPr/>
              </a:pPr>
              <a:t>3</a:t>
            </a:fld>
            <a:endParaRPr kumimoji="0" lang="en-US" altLang="en-US" sz="2600" b="1" i="0" u="none" strike="noStrike" kern="1200" cap="none" spc="0" normalizeH="0" baseline="0" noProof="0" dirty="0">
              <a:ln>
                <a:noFill/>
              </a:ln>
              <a:solidFill>
                <a:srgbClr val="FFFFFF"/>
              </a:solidFill>
              <a:effectLst/>
              <a:uLnTx/>
              <a:uFillTx/>
              <a:latin typeface="Arial" charset="0"/>
              <a:ea typeface="+mn-ea"/>
              <a:cs typeface="+mn-cs"/>
            </a:endParaRPr>
          </a:p>
        </p:txBody>
      </p:sp>
    </p:spTree>
    <p:extLst>
      <p:ext uri="{BB962C8B-B14F-4D97-AF65-F5344CB8AC3E}">
        <p14:creationId xmlns:p14="http://schemas.microsoft.com/office/powerpoint/2010/main" val="217858413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AutoShape 2"/>
          <p:cNvSpPr>
            <a:spLocks noGrp="1" noChangeArrowheads="1"/>
          </p:cNvSpPr>
          <p:nvPr>
            <p:ph type="ctrTitle"/>
          </p:nvPr>
        </p:nvSpPr>
        <p:spPr/>
        <p:txBody>
          <a:bodyPr/>
          <a:lstStyle/>
          <a:p>
            <a:pPr eaLnBrk="1" hangingPunct="1"/>
            <a:r>
              <a:rPr lang="en-US" sz="4400" dirty="0">
                <a:solidFill>
                  <a:schemeClr val="tx2"/>
                </a:solidFill>
              </a:rPr>
              <a:t>Recent Developments with Practical Estate Planning Implications to Advisers</a:t>
            </a:r>
            <a:endParaRPr lang="en-US" altLang="en-US" sz="4400" dirty="0">
              <a:solidFill>
                <a:schemeClr val="tx2"/>
              </a:solidFill>
            </a:endParaRPr>
          </a:p>
        </p:txBody>
      </p:sp>
      <p:sp>
        <p:nvSpPr>
          <p:cNvPr id="3075" name="Rectangle 3"/>
          <p:cNvSpPr>
            <a:spLocks noGrp="1" noChangeArrowheads="1"/>
          </p:cNvSpPr>
          <p:nvPr>
            <p:ph type="subTitle" idx="1"/>
          </p:nvPr>
        </p:nvSpPr>
        <p:spPr/>
        <p:txBody>
          <a:bodyPr/>
          <a:lstStyle/>
          <a:p>
            <a:pPr eaLnBrk="1" hangingPunct="1"/>
            <a:r>
              <a:rPr lang="en-US" sz="3200" b="1" dirty="0"/>
              <a:t>Divorce Decanting – Ferri Case</a:t>
            </a:r>
            <a:endParaRPr lang="en-US" altLang="en-US" sz="3200" b="1" dirty="0">
              <a:highlight>
                <a:srgbClr val="FFFF00"/>
              </a:highlight>
            </a:endParaRPr>
          </a:p>
        </p:txBody>
      </p:sp>
      <p:sp>
        <p:nvSpPr>
          <p:cNvPr id="2" name="Slide Number Placeholder 1"/>
          <p:cNvSpPr>
            <a:spLocks noGrp="1"/>
          </p:cNvSpPr>
          <p:nvPr>
            <p:ph type="sldNum" sz="quarter" idx="12"/>
          </p:nvPr>
        </p:nvSpPr>
        <p:spPr/>
        <p:txBody>
          <a:bodyPr/>
          <a:lstStyle/>
          <a:p>
            <a:pPr>
              <a:defRPr/>
            </a:pPr>
            <a:fld id="{DF512CA7-9ABB-4E7F-87A3-5B30D1E5FAEE}" type="slidenum">
              <a:rPr lang="en-US" altLang="en-US" smtClean="0"/>
              <a:pPr>
                <a:defRPr/>
              </a:pPr>
              <a:t>30</a:t>
            </a:fld>
            <a:endParaRPr lang="en-US" altLang="en-US" dirty="0"/>
          </a:p>
        </p:txBody>
      </p:sp>
    </p:spTree>
    <p:extLst>
      <p:ext uri="{BB962C8B-B14F-4D97-AF65-F5344CB8AC3E}">
        <p14:creationId xmlns:p14="http://schemas.microsoft.com/office/powerpoint/2010/main" val="386070384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800" dirty="0"/>
              <a:t>Divorce Decanting: Ferri Case - 1</a:t>
            </a:r>
          </a:p>
        </p:txBody>
      </p:sp>
      <p:sp>
        <p:nvSpPr>
          <p:cNvPr id="3" name="Content Placeholder 2"/>
          <p:cNvSpPr>
            <a:spLocks noGrp="1"/>
          </p:cNvSpPr>
          <p:nvPr>
            <p:ph idx="1"/>
          </p:nvPr>
        </p:nvSpPr>
        <p:spPr/>
        <p:txBody>
          <a:bodyPr/>
          <a:lstStyle/>
          <a:p>
            <a:r>
              <a:rPr lang="en-US" sz="1800" dirty="0">
                <a:solidFill>
                  <a:schemeClr val="tx2"/>
                </a:solidFill>
              </a:rPr>
              <a:t>Ferri v. Powell-Ferri, 476 Mass. 651 (2017).</a:t>
            </a:r>
          </a:p>
          <a:p>
            <a:r>
              <a:rPr lang="en-US" sz="1800" dirty="0">
                <a:solidFill>
                  <a:schemeClr val="tx2"/>
                </a:solidFill>
              </a:rPr>
              <a:t>The court permitted decanting to safeguard assets in a poorly crafted trust or traditional style trust. The issue that arises in many states of the “veil of impropriety” from taking action just prior to a divorce did not deter the Ferri court.</a:t>
            </a:r>
          </a:p>
          <a:p>
            <a:r>
              <a:rPr lang="en-US" sz="1800" dirty="0">
                <a:solidFill>
                  <a:schemeClr val="tx2"/>
                </a:solidFill>
              </a:rPr>
              <a:t>The key time events in Ferri included: 1983 - Creation of a trust for child/beneficiary; 1995 - Child/beneficiary’s marriage; 2010 - Child/beneficiary’s divorce; 2011 – Decanting of trust. </a:t>
            </a:r>
          </a:p>
          <a:p>
            <a:r>
              <a:rPr lang="en-US" sz="1800" dirty="0">
                <a:solidFill>
                  <a:schemeClr val="tx2"/>
                </a:solidFill>
              </a:rPr>
              <a:t>In Ferri, The trustee had the discretion whether or not to pay trust assets to the child/beneficiary or to instead set them aside for the child/beneficiary. In addition, the child/beneficiary could demand increasing percentages of trust corpus at specified ages beginning with 25% of corpus at age 35 and increasing in increments to 100% of trust corpus after age 47.</a:t>
            </a:r>
          </a:p>
        </p:txBody>
      </p:sp>
      <p:sp>
        <p:nvSpPr>
          <p:cNvPr id="4" name="Slide Number Placeholder 3"/>
          <p:cNvSpPr>
            <a:spLocks noGrp="1"/>
          </p:cNvSpPr>
          <p:nvPr>
            <p:ph type="sldNum" sz="quarter" idx="12"/>
          </p:nvPr>
        </p:nvSpPr>
        <p:spPr/>
        <p:txBody>
          <a:bodyPr/>
          <a:lstStyle/>
          <a:p>
            <a:pPr>
              <a:defRPr/>
            </a:pPr>
            <a:fld id="{5BDBC964-145E-46F2-873C-964447E6BE34}" type="slidenum">
              <a:rPr lang="en-US" altLang="en-US" smtClean="0"/>
              <a:pPr>
                <a:defRPr/>
              </a:pPr>
              <a:t>31</a:t>
            </a:fld>
            <a:endParaRPr lang="en-US" altLang="en-US" dirty="0"/>
          </a:p>
        </p:txBody>
      </p:sp>
    </p:spTree>
    <p:extLst>
      <p:ext uri="{BB962C8B-B14F-4D97-AF65-F5344CB8AC3E}">
        <p14:creationId xmlns:p14="http://schemas.microsoft.com/office/powerpoint/2010/main" val="401178325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800" dirty="0"/>
              <a:t>Divorce Decanting: Ferri Case - 2</a:t>
            </a:r>
          </a:p>
        </p:txBody>
      </p:sp>
      <p:sp>
        <p:nvSpPr>
          <p:cNvPr id="3" name="Content Placeholder 2"/>
          <p:cNvSpPr>
            <a:spLocks noGrp="1"/>
          </p:cNvSpPr>
          <p:nvPr>
            <p:ph idx="1"/>
          </p:nvPr>
        </p:nvSpPr>
        <p:spPr>
          <a:xfrm>
            <a:off x="838200" y="2362200"/>
            <a:ext cx="8153400" cy="3962400"/>
          </a:xfrm>
        </p:spPr>
        <p:txBody>
          <a:bodyPr/>
          <a:lstStyle/>
          <a:p>
            <a:r>
              <a:rPr lang="en-US" sz="1500" dirty="0">
                <a:solidFill>
                  <a:schemeClr val="tx2"/>
                </a:solidFill>
              </a:rPr>
              <a:t>The child/beneficiary’s spouse filed for divorce in October 2010. At that time, the child/beneficiary had the right to demand 75% of the corpus of the trust. This made the trustees concerned that the child/beneficiary’s ex-spouse might reach trust corpus. To endeavor to reduce this risk, the trustees decanted the trust assets into a newly created trust. While the decanting was in process the child/beneficiary’s right to withdraw principal blossomed to 100% of corpus. </a:t>
            </a:r>
          </a:p>
          <a:p>
            <a:r>
              <a:rPr lang="en-US" sz="1500" dirty="0">
                <a:solidFill>
                  <a:schemeClr val="tx2"/>
                </a:solidFill>
              </a:rPr>
              <a:t>The new trust, as would be anticipated, eliminated the child/beneficiary’s right to demand trust corpus at specified ages. The new trust was formed in Massachusetts.</a:t>
            </a:r>
          </a:p>
          <a:p>
            <a:r>
              <a:rPr lang="en-US" sz="1500" dirty="0">
                <a:solidFill>
                  <a:schemeClr val="tx2"/>
                </a:solidFill>
              </a:rPr>
              <a:t>While the Court determined that there is no specific decanting power under Massachusetts law, the trustee’s power to decant depends on the governing instrument and the facts. The rationale justifying decanting in the instant case was based on the fact that since the trustees had the discretion to distribute trust property to or for the benefit of the beneficiary, the power of the trustee to distribute the property to another trust for the benefit of the same beneficiary should be subsumed under the broader distribution power Morse v. Kraft, 466 Mass. 92 (2013).</a:t>
            </a:r>
          </a:p>
          <a:p>
            <a:r>
              <a:rPr lang="en-US" sz="1500" u="sng" dirty="0">
                <a:solidFill>
                  <a:schemeClr val="tx2"/>
                </a:solidFill>
              </a:rPr>
              <a:t>The </a:t>
            </a:r>
            <a:r>
              <a:rPr lang="en-US" sz="1500" dirty="0">
                <a:solidFill>
                  <a:schemeClr val="tx2"/>
                </a:solidFill>
              </a:rPr>
              <a:t>Connecticut Supreme Court held that the trust assets, while outside of the reach of divorcing spouse for property settlement purposes, they would be considered for the determination of alimony.</a:t>
            </a:r>
          </a:p>
          <a:p>
            <a:endParaRPr lang="en-US" sz="1600" dirty="0">
              <a:solidFill>
                <a:schemeClr val="tx2"/>
              </a:solidFill>
            </a:endParaRPr>
          </a:p>
        </p:txBody>
      </p:sp>
      <p:sp>
        <p:nvSpPr>
          <p:cNvPr id="4" name="Slide Number Placeholder 3"/>
          <p:cNvSpPr>
            <a:spLocks noGrp="1"/>
          </p:cNvSpPr>
          <p:nvPr>
            <p:ph type="sldNum" sz="quarter" idx="12"/>
          </p:nvPr>
        </p:nvSpPr>
        <p:spPr/>
        <p:txBody>
          <a:bodyPr/>
          <a:lstStyle/>
          <a:p>
            <a:pPr>
              <a:defRPr/>
            </a:pPr>
            <a:fld id="{5BDBC964-145E-46F2-873C-964447E6BE34}" type="slidenum">
              <a:rPr lang="en-US" altLang="en-US" smtClean="0"/>
              <a:pPr>
                <a:defRPr/>
              </a:pPr>
              <a:t>32</a:t>
            </a:fld>
            <a:endParaRPr lang="en-US" altLang="en-US" dirty="0"/>
          </a:p>
        </p:txBody>
      </p:sp>
    </p:spTree>
    <p:extLst>
      <p:ext uri="{BB962C8B-B14F-4D97-AF65-F5344CB8AC3E}">
        <p14:creationId xmlns:p14="http://schemas.microsoft.com/office/powerpoint/2010/main" val="285298977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800" dirty="0"/>
              <a:t>Divorce Decanting: Ferri Case - 3</a:t>
            </a:r>
          </a:p>
        </p:txBody>
      </p:sp>
      <p:sp>
        <p:nvSpPr>
          <p:cNvPr id="3" name="Content Placeholder 2"/>
          <p:cNvSpPr>
            <a:spLocks noGrp="1"/>
          </p:cNvSpPr>
          <p:nvPr>
            <p:ph idx="1"/>
          </p:nvPr>
        </p:nvSpPr>
        <p:spPr/>
        <p:txBody>
          <a:bodyPr/>
          <a:lstStyle/>
          <a:p>
            <a:r>
              <a:rPr lang="en-US" sz="2000" dirty="0">
                <a:solidFill>
                  <a:schemeClr val="tx2"/>
                </a:solidFill>
              </a:rPr>
              <a:t>Consider whether the same result would have been realized if the child/beneficiary had requested the trustees decant, or were actually involved in the process (e.g., by consent to a non-judicial modification of the trust as discussed elsewhere in this outline). </a:t>
            </a:r>
          </a:p>
          <a:p>
            <a:r>
              <a:rPr lang="en-US" sz="2000" dirty="0">
                <a:solidFill>
                  <a:schemeClr val="tx2"/>
                </a:solidFill>
              </a:rPr>
              <a:t>The decanting was done without the consent or involvement of the child/beneficiary. How would Ferri have been decided had a single email from child/divorcing husband to the trustee been found?</a:t>
            </a:r>
          </a:p>
          <a:p>
            <a:r>
              <a:rPr lang="en-US" sz="2000" dirty="0">
                <a:solidFill>
                  <a:schemeClr val="tx2"/>
                </a:solidFill>
              </a:rPr>
              <a:t>This could make the success of the decanting in similar situations very fact sensitive as to the child/beneficiary’s involvement.</a:t>
            </a:r>
          </a:p>
        </p:txBody>
      </p:sp>
      <p:sp>
        <p:nvSpPr>
          <p:cNvPr id="4" name="Slide Number Placeholder 3"/>
          <p:cNvSpPr>
            <a:spLocks noGrp="1"/>
          </p:cNvSpPr>
          <p:nvPr>
            <p:ph type="sldNum" sz="quarter" idx="12"/>
          </p:nvPr>
        </p:nvSpPr>
        <p:spPr/>
        <p:txBody>
          <a:bodyPr/>
          <a:lstStyle/>
          <a:p>
            <a:pPr>
              <a:defRPr/>
            </a:pPr>
            <a:fld id="{5BDBC964-145E-46F2-873C-964447E6BE34}" type="slidenum">
              <a:rPr lang="en-US" altLang="en-US" smtClean="0"/>
              <a:pPr>
                <a:defRPr/>
              </a:pPr>
              <a:t>33</a:t>
            </a:fld>
            <a:endParaRPr lang="en-US" altLang="en-US" dirty="0"/>
          </a:p>
        </p:txBody>
      </p:sp>
    </p:spTree>
    <p:extLst>
      <p:ext uri="{BB962C8B-B14F-4D97-AF65-F5344CB8AC3E}">
        <p14:creationId xmlns:p14="http://schemas.microsoft.com/office/powerpoint/2010/main" val="23536291"/>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800" dirty="0"/>
              <a:t>Divorce Decanting: Ferri Case - 4</a:t>
            </a:r>
          </a:p>
        </p:txBody>
      </p:sp>
      <p:sp>
        <p:nvSpPr>
          <p:cNvPr id="3" name="Content Placeholder 2"/>
          <p:cNvSpPr>
            <a:spLocks noGrp="1"/>
          </p:cNvSpPr>
          <p:nvPr>
            <p:ph idx="1"/>
          </p:nvPr>
        </p:nvSpPr>
        <p:spPr/>
        <p:txBody>
          <a:bodyPr/>
          <a:lstStyle/>
          <a:p>
            <a:r>
              <a:rPr lang="en-US" sz="1800" dirty="0">
                <a:solidFill>
                  <a:schemeClr val="tx2"/>
                </a:solidFill>
              </a:rPr>
              <a:t>Clients need to be educated that traditional or historic trust drafting commonly relied on techniques and provisions that are less than optimal, such as mandatory income distributions, mandatory principal distributions as specified ages, or as in the Ferri case permissible withdrawal rights of trust principal.  </a:t>
            </a:r>
          </a:p>
          <a:p>
            <a:r>
              <a:rPr lang="en-US" sz="1800" dirty="0">
                <a:solidFill>
                  <a:schemeClr val="tx2"/>
                </a:solidFill>
              </a:rPr>
              <a:t>To many clients assume erroneously that an irrevocable trust is inviolate and that with tax laws in flux no planning is necessary. Modifying old now inefficient trusts can be about much more than tax planning considerations as the Ferri case illustrates. </a:t>
            </a:r>
          </a:p>
          <a:p>
            <a:r>
              <a:rPr lang="en-US" sz="1800" dirty="0">
                <a:solidFill>
                  <a:schemeClr val="tx2"/>
                </a:solidFill>
              </a:rPr>
              <a:t>Practitioners should encourage all clients with existing irrevocable trusts to meet to review those trusts. Whether for divorce, tax planning (whatever the future law changes provide), general asset protection planning or other reasons, modifying those old trusts through decanting might make improvements, or as in the Ferri case, save the trust assets. </a:t>
            </a:r>
          </a:p>
        </p:txBody>
      </p:sp>
      <p:sp>
        <p:nvSpPr>
          <p:cNvPr id="4" name="Slide Number Placeholder 3"/>
          <p:cNvSpPr>
            <a:spLocks noGrp="1"/>
          </p:cNvSpPr>
          <p:nvPr>
            <p:ph type="sldNum" sz="quarter" idx="12"/>
          </p:nvPr>
        </p:nvSpPr>
        <p:spPr/>
        <p:txBody>
          <a:bodyPr/>
          <a:lstStyle/>
          <a:p>
            <a:pPr>
              <a:defRPr/>
            </a:pPr>
            <a:fld id="{5BDBC964-145E-46F2-873C-964447E6BE34}" type="slidenum">
              <a:rPr lang="en-US" altLang="en-US" smtClean="0"/>
              <a:pPr>
                <a:defRPr/>
              </a:pPr>
              <a:t>34</a:t>
            </a:fld>
            <a:endParaRPr lang="en-US" altLang="en-US" dirty="0"/>
          </a:p>
        </p:txBody>
      </p:sp>
    </p:spTree>
    <p:extLst>
      <p:ext uri="{BB962C8B-B14F-4D97-AF65-F5344CB8AC3E}">
        <p14:creationId xmlns:p14="http://schemas.microsoft.com/office/powerpoint/2010/main" val="1393085049"/>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AutoShape 2"/>
          <p:cNvSpPr>
            <a:spLocks noGrp="1" noChangeArrowheads="1"/>
          </p:cNvSpPr>
          <p:nvPr>
            <p:ph type="ctrTitle"/>
          </p:nvPr>
        </p:nvSpPr>
        <p:spPr/>
        <p:txBody>
          <a:bodyPr/>
          <a:lstStyle/>
          <a:p>
            <a:pPr eaLnBrk="1" hangingPunct="1"/>
            <a:r>
              <a:rPr lang="en-US" sz="4400" dirty="0">
                <a:solidFill>
                  <a:schemeClr val="tx2"/>
                </a:solidFill>
              </a:rPr>
              <a:t>Recent Developments with Practical Estate Planning Implications to Advisers</a:t>
            </a:r>
            <a:endParaRPr lang="en-US" altLang="en-US" sz="4400" dirty="0">
              <a:solidFill>
                <a:schemeClr val="tx2"/>
              </a:solidFill>
            </a:endParaRPr>
          </a:p>
        </p:txBody>
      </p:sp>
      <p:sp>
        <p:nvSpPr>
          <p:cNvPr id="3075" name="Rectangle 3"/>
          <p:cNvSpPr>
            <a:spLocks noGrp="1" noChangeArrowheads="1"/>
          </p:cNvSpPr>
          <p:nvPr>
            <p:ph type="subTitle" idx="1"/>
          </p:nvPr>
        </p:nvSpPr>
        <p:spPr/>
        <p:txBody>
          <a:bodyPr/>
          <a:lstStyle/>
          <a:p>
            <a:pPr eaLnBrk="1" hangingPunct="1"/>
            <a:r>
              <a:rPr lang="en-US" b="1" dirty="0"/>
              <a:t>LLCs and FLPs: Updating Entity Documents</a:t>
            </a:r>
            <a:endParaRPr lang="en-US" altLang="en-US" sz="3200" b="1" dirty="0">
              <a:highlight>
                <a:srgbClr val="FFFF00"/>
              </a:highlight>
            </a:endParaRPr>
          </a:p>
        </p:txBody>
      </p:sp>
      <p:sp>
        <p:nvSpPr>
          <p:cNvPr id="2" name="Slide Number Placeholder 1"/>
          <p:cNvSpPr>
            <a:spLocks noGrp="1"/>
          </p:cNvSpPr>
          <p:nvPr>
            <p:ph type="sldNum" sz="quarter" idx="12"/>
          </p:nvPr>
        </p:nvSpPr>
        <p:spPr/>
        <p:txBody>
          <a:bodyPr/>
          <a:lstStyle/>
          <a:p>
            <a:pPr>
              <a:defRPr/>
            </a:pPr>
            <a:fld id="{DF512CA7-9ABB-4E7F-87A3-5B30D1E5FAEE}" type="slidenum">
              <a:rPr lang="en-US" altLang="en-US" smtClean="0"/>
              <a:pPr>
                <a:defRPr/>
              </a:pPr>
              <a:t>35</a:t>
            </a:fld>
            <a:endParaRPr lang="en-US" altLang="en-US" dirty="0"/>
          </a:p>
        </p:txBody>
      </p:sp>
    </p:spTree>
    <p:extLst>
      <p:ext uri="{BB962C8B-B14F-4D97-AF65-F5344CB8AC3E}">
        <p14:creationId xmlns:p14="http://schemas.microsoft.com/office/powerpoint/2010/main" val="3140245617"/>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719FD0-BCAE-42CC-8D26-3122209283D7}"/>
              </a:ext>
            </a:extLst>
          </p:cNvPr>
          <p:cNvSpPr>
            <a:spLocks noGrp="1"/>
          </p:cNvSpPr>
          <p:nvPr>
            <p:ph type="title"/>
          </p:nvPr>
        </p:nvSpPr>
        <p:spPr/>
        <p:txBody>
          <a:bodyPr/>
          <a:lstStyle/>
          <a:p>
            <a:r>
              <a:rPr lang="en-US" dirty="0"/>
              <a:t>Reconsider Tax Distribution Clause</a:t>
            </a:r>
          </a:p>
        </p:txBody>
      </p:sp>
      <p:sp>
        <p:nvSpPr>
          <p:cNvPr id="3" name="Content Placeholder 2">
            <a:extLst>
              <a:ext uri="{FF2B5EF4-FFF2-40B4-BE49-F238E27FC236}">
                <a16:creationId xmlns:a16="http://schemas.microsoft.com/office/drawing/2014/main" id="{1D9CFE87-022F-46DC-96BE-758BCC852F24}"/>
              </a:ext>
            </a:extLst>
          </p:cNvPr>
          <p:cNvSpPr>
            <a:spLocks noGrp="1"/>
          </p:cNvSpPr>
          <p:nvPr>
            <p:ph idx="1"/>
          </p:nvPr>
        </p:nvSpPr>
        <p:spPr/>
        <p:txBody>
          <a:bodyPr/>
          <a:lstStyle/>
          <a:p>
            <a:r>
              <a:rPr lang="en-US" sz="2200" dirty="0">
                <a:solidFill>
                  <a:schemeClr val="tx2"/>
                </a:solidFill>
              </a:rPr>
              <a:t>While much attention has been given to tax reimbursement clauses in irrevocable trusts, practitioners should give new consideration to tax distribution clauses that might be included in the governing instruments of flow through entities. Review all family partnership, operating and S corporation shareholder, agreements. Depending on the circumstances, determine whether adding, or removing, a tax reimbursement clause should be addressed, added or modified, in light of changes in the estate tax laws and perhaps other circumstances.</a:t>
            </a:r>
          </a:p>
        </p:txBody>
      </p:sp>
      <p:sp>
        <p:nvSpPr>
          <p:cNvPr id="4" name="Slide Number Placeholder 3">
            <a:extLst>
              <a:ext uri="{FF2B5EF4-FFF2-40B4-BE49-F238E27FC236}">
                <a16:creationId xmlns:a16="http://schemas.microsoft.com/office/drawing/2014/main" id="{3E454D59-CD27-4CE4-8E85-D0E08B3354AC}"/>
              </a:ext>
            </a:extLst>
          </p:cNvPr>
          <p:cNvSpPr>
            <a:spLocks noGrp="1"/>
          </p:cNvSpPr>
          <p:nvPr>
            <p:ph type="sldNum" sz="quarter" idx="12"/>
          </p:nvPr>
        </p:nvSpPr>
        <p:spPr/>
        <p:txBody>
          <a:bodyPr/>
          <a:lstStyle/>
          <a:p>
            <a:pPr>
              <a:defRPr/>
            </a:pPr>
            <a:fld id="{5BDBC964-145E-46F2-873C-964447E6BE34}" type="slidenum">
              <a:rPr lang="en-US" altLang="en-US" smtClean="0"/>
              <a:pPr>
                <a:defRPr/>
              </a:pPr>
              <a:t>36</a:t>
            </a:fld>
            <a:endParaRPr lang="en-US" altLang="en-US" dirty="0"/>
          </a:p>
        </p:txBody>
      </p:sp>
    </p:spTree>
    <p:extLst>
      <p:ext uri="{BB962C8B-B14F-4D97-AF65-F5344CB8AC3E}">
        <p14:creationId xmlns:p14="http://schemas.microsoft.com/office/powerpoint/2010/main" val="1553828753"/>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5DB398-70B4-4DB7-91B3-7F565BAD56C4}"/>
              </a:ext>
            </a:extLst>
          </p:cNvPr>
          <p:cNvSpPr>
            <a:spLocks noGrp="1"/>
          </p:cNvSpPr>
          <p:nvPr>
            <p:ph type="title"/>
          </p:nvPr>
        </p:nvSpPr>
        <p:spPr/>
        <p:txBody>
          <a:bodyPr/>
          <a:lstStyle/>
          <a:p>
            <a:r>
              <a:rPr lang="en-US" dirty="0"/>
              <a:t>Clients Need Governing Documents Not Default Statute</a:t>
            </a:r>
          </a:p>
        </p:txBody>
      </p:sp>
      <p:sp>
        <p:nvSpPr>
          <p:cNvPr id="3" name="Content Placeholder 2">
            <a:extLst>
              <a:ext uri="{FF2B5EF4-FFF2-40B4-BE49-F238E27FC236}">
                <a16:creationId xmlns:a16="http://schemas.microsoft.com/office/drawing/2014/main" id="{65F81169-31AF-455A-AC0E-3EB4F30118E3}"/>
              </a:ext>
            </a:extLst>
          </p:cNvPr>
          <p:cNvSpPr>
            <a:spLocks noGrp="1"/>
          </p:cNvSpPr>
          <p:nvPr>
            <p:ph idx="1"/>
          </p:nvPr>
        </p:nvSpPr>
        <p:spPr/>
        <p:txBody>
          <a:bodyPr/>
          <a:lstStyle/>
          <a:p>
            <a:r>
              <a:rPr lang="en-US" sz="1700" dirty="0">
                <a:solidFill>
                  <a:schemeClr val="tx2"/>
                </a:solidFill>
              </a:rPr>
              <a:t>Clients, especially family members or close partners, often view the formalities of a written agreement as a waste of money, after all, they all “get along.” Well, all partners get along, until they do not. A New York case highlights the dangers of clients ignoring the importance of a thought out written governing document. This case is a good reminder to clients that the formalities are well worthwhile. As the focus on estate planning for many client wanes, assuring that clients have requisite governing documents for entities should be given more attention by practitioners.</a:t>
            </a:r>
          </a:p>
          <a:p>
            <a:r>
              <a:rPr lang="en-US" sz="1700" dirty="0">
                <a:solidFill>
                  <a:schemeClr val="tx2"/>
                </a:solidFill>
              </a:rPr>
              <a:t>Three members formed a LLC and initially operated without a written operating agreement, which meant state law default rules applied. Two of the three members, a majority, adopted a new written operating agreement that provided for capital calls. </a:t>
            </a:r>
          </a:p>
          <a:p>
            <a:r>
              <a:rPr lang="en-US" sz="1700" dirty="0">
                <a:solidFill>
                  <a:schemeClr val="tx2"/>
                </a:solidFill>
              </a:rPr>
              <a:t>A capital call was made and the third member who did not sign the agreement, did not contribute additional capital as required, and his interests in the LLC were reduced.</a:t>
            </a:r>
          </a:p>
        </p:txBody>
      </p:sp>
      <p:sp>
        <p:nvSpPr>
          <p:cNvPr id="4" name="Slide Number Placeholder 3">
            <a:extLst>
              <a:ext uri="{FF2B5EF4-FFF2-40B4-BE49-F238E27FC236}">
                <a16:creationId xmlns:a16="http://schemas.microsoft.com/office/drawing/2014/main" id="{C31CED12-14DB-442A-B99C-D4E03AE9E935}"/>
              </a:ext>
            </a:extLst>
          </p:cNvPr>
          <p:cNvSpPr>
            <a:spLocks noGrp="1"/>
          </p:cNvSpPr>
          <p:nvPr>
            <p:ph type="sldNum" sz="quarter" idx="12"/>
          </p:nvPr>
        </p:nvSpPr>
        <p:spPr/>
        <p:txBody>
          <a:bodyPr/>
          <a:lstStyle/>
          <a:p>
            <a:pPr>
              <a:defRPr/>
            </a:pPr>
            <a:fld id="{5BDBC964-145E-46F2-873C-964447E6BE34}" type="slidenum">
              <a:rPr lang="en-US" altLang="en-US" smtClean="0"/>
              <a:pPr>
                <a:defRPr/>
              </a:pPr>
              <a:t>37</a:t>
            </a:fld>
            <a:endParaRPr lang="en-US" altLang="en-US" dirty="0"/>
          </a:p>
        </p:txBody>
      </p:sp>
    </p:spTree>
    <p:extLst>
      <p:ext uri="{BB962C8B-B14F-4D97-AF65-F5344CB8AC3E}">
        <p14:creationId xmlns:p14="http://schemas.microsoft.com/office/powerpoint/2010/main" val="1833535788"/>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5DB398-70B4-4DB7-91B3-7F565BAD56C4}"/>
              </a:ext>
            </a:extLst>
          </p:cNvPr>
          <p:cNvSpPr>
            <a:spLocks noGrp="1"/>
          </p:cNvSpPr>
          <p:nvPr>
            <p:ph type="title"/>
          </p:nvPr>
        </p:nvSpPr>
        <p:spPr/>
        <p:txBody>
          <a:bodyPr/>
          <a:lstStyle/>
          <a:p>
            <a:r>
              <a:rPr lang="en-US" dirty="0"/>
              <a:t>Clients Need Governing Documents Not Default Statute</a:t>
            </a:r>
          </a:p>
        </p:txBody>
      </p:sp>
      <p:sp>
        <p:nvSpPr>
          <p:cNvPr id="3" name="Content Placeholder 2">
            <a:extLst>
              <a:ext uri="{FF2B5EF4-FFF2-40B4-BE49-F238E27FC236}">
                <a16:creationId xmlns:a16="http://schemas.microsoft.com/office/drawing/2014/main" id="{65F81169-31AF-455A-AC0E-3EB4F30118E3}"/>
              </a:ext>
            </a:extLst>
          </p:cNvPr>
          <p:cNvSpPr>
            <a:spLocks noGrp="1"/>
          </p:cNvSpPr>
          <p:nvPr>
            <p:ph idx="1"/>
          </p:nvPr>
        </p:nvSpPr>
        <p:spPr/>
        <p:txBody>
          <a:bodyPr/>
          <a:lstStyle/>
          <a:p>
            <a:r>
              <a:rPr lang="en-US" sz="1700" dirty="0">
                <a:solidFill>
                  <a:schemeClr val="tx2"/>
                </a:solidFill>
              </a:rPr>
              <a:t>That third non-contributing member argued that the operating agreement was invalid because it was adopted by less than all members. However, New York Limited Liability Company Law Sec. 402(c) provides that the operating agreement may be adopted by "the vote of a majority in interest of the members entitled to vote thereon." </a:t>
            </a:r>
          </a:p>
          <a:p>
            <a:r>
              <a:rPr lang="en-US" sz="1700" dirty="0">
                <a:solidFill>
                  <a:schemeClr val="tx2"/>
                </a:solidFill>
              </a:rPr>
              <a:t>The non-contributing member argued that there was an oral agreement but the law contemplated only a written agreement, and if that written agreement does not address a particular rule, state default rules apply. Limited Liability Company Law Sec. 417 requires a written operating agreement, and where there is no operating agreement, or the operating agreement fails to address issues in dispute, the default provisions under the Limited Liability Company Law govern. Since the written operating agreement specified that a member's interest may be reduced proportionally if the member fails to make a requested additional capital contribution, the non-contributing member’s interests could be reduced. </a:t>
            </a:r>
          </a:p>
        </p:txBody>
      </p:sp>
      <p:sp>
        <p:nvSpPr>
          <p:cNvPr id="4" name="Slide Number Placeholder 3">
            <a:extLst>
              <a:ext uri="{FF2B5EF4-FFF2-40B4-BE49-F238E27FC236}">
                <a16:creationId xmlns:a16="http://schemas.microsoft.com/office/drawing/2014/main" id="{C31CED12-14DB-442A-B99C-D4E03AE9E935}"/>
              </a:ext>
            </a:extLst>
          </p:cNvPr>
          <p:cNvSpPr>
            <a:spLocks noGrp="1"/>
          </p:cNvSpPr>
          <p:nvPr>
            <p:ph type="sldNum" sz="quarter" idx="12"/>
          </p:nvPr>
        </p:nvSpPr>
        <p:spPr/>
        <p:txBody>
          <a:bodyPr/>
          <a:lstStyle/>
          <a:p>
            <a:pPr>
              <a:defRPr/>
            </a:pPr>
            <a:fld id="{5BDBC964-145E-46F2-873C-964447E6BE34}" type="slidenum">
              <a:rPr lang="en-US" altLang="en-US" smtClean="0"/>
              <a:pPr>
                <a:defRPr/>
              </a:pPr>
              <a:t>38</a:t>
            </a:fld>
            <a:endParaRPr lang="en-US" altLang="en-US" dirty="0"/>
          </a:p>
        </p:txBody>
      </p:sp>
    </p:spTree>
    <p:extLst>
      <p:ext uri="{BB962C8B-B14F-4D97-AF65-F5344CB8AC3E}">
        <p14:creationId xmlns:p14="http://schemas.microsoft.com/office/powerpoint/2010/main" val="897668077"/>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AutoShape 2"/>
          <p:cNvSpPr>
            <a:spLocks noGrp="1" noChangeArrowheads="1"/>
          </p:cNvSpPr>
          <p:nvPr>
            <p:ph type="ctrTitle"/>
          </p:nvPr>
        </p:nvSpPr>
        <p:spPr/>
        <p:txBody>
          <a:bodyPr/>
          <a:lstStyle/>
          <a:p>
            <a:pPr eaLnBrk="1" hangingPunct="1"/>
            <a:r>
              <a:rPr lang="en-US" sz="4400" dirty="0">
                <a:solidFill>
                  <a:schemeClr val="tx2"/>
                </a:solidFill>
              </a:rPr>
              <a:t>Recent Developments with Practical Estate Planning Implications to Advisers</a:t>
            </a:r>
            <a:endParaRPr lang="en-US" altLang="en-US" sz="4400" dirty="0">
              <a:solidFill>
                <a:schemeClr val="tx2"/>
              </a:solidFill>
            </a:endParaRPr>
          </a:p>
        </p:txBody>
      </p:sp>
      <p:sp>
        <p:nvSpPr>
          <p:cNvPr id="3075" name="Rectangle 3"/>
          <p:cNvSpPr>
            <a:spLocks noGrp="1" noChangeArrowheads="1"/>
          </p:cNvSpPr>
          <p:nvPr>
            <p:ph type="subTitle" idx="1"/>
          </p:nvPr>
        </p:nvSpPr>
        <p:spPr/>
        <p:txBody>
          <a:bodyPr/>
          <a:lstStyle/>
          <a:p>
            <a:pPr eaLnBrk="1" hangingPunct="1"/>
            <a:r>
              <a:rPr lang="en-US" sz="2400" b="1" dirty="0"/>
              <a:t>Practice Management: Email Communications</a:t>
            </a:r>
            <a:endParaRPr lang="en-US" altLang="en-US" b="1" dirty="0">
              <a:highlight>
                <a:srgbClr val="FFFF00"/>
              </a:highlight>
            </a:endParaRPr>
          </a:p>
        </p:txBody>
      </p:sp>
      <p:sp>
        <p:nvSpPr>
          <p:cNvPr id="2" name="Slide Number Placeholder 1"/>
          <p:cNvSpPr>
            <a:spLocks noGrp="1"/>
          </p:cNvSpPr>
          <p:nvPr>
            <p:ph type="sldNum" sz="quarter" idx="12"/>
          </p:nvPr>
        </p:nvSpPr>
        <p:spPr/>
        <p:txBody>
          <a:bodyPr/>
          <a:lstStyle/>
          <a:p>
            <a:pPr>
              <a:defRPr/>
            </a:pPr>
            <a:fld id="{DF512CA7-9ABB-4E7F-87A3-5B30D1E5FAEE}" type="slidenum">
              <a:rPr lang="en-US" altLang="en-US" smtClean="0"/>
              <a:pPr>
                <a:defRPr/>
              </a:pPr>
              <a:t>39</a:t>
            </a:fld>
            <a:endParaRPr lang="en-US" altLang="en-US" dirty="0"/>
          </a:p>
        </p:txBody>
      </p:sp>
    </p:spTree>
    <p:extLst>
      <p:ext uri="{BB962C8B-B14F-4D97-AF65-F5344CB8AC3E}">
        <p14:creationId xmlns:p14="http://schemas.microsoft.com/office/powerpoint/2010/main" val="322203717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0" y="762000"/>
            <a:ext cx="8001000" cy="1143000"/>
          </a:xfrm>
        </p:spPr>
        <p:txBody>
          <a:bodyPr/>
          <a:lstStyle/>
          <a:p>
            <a:r>
              <a:rPr lang="en-US" dirty="0"/>
              <a:t>Cancer Stats</a:t>
            </a:r>
          </a:p>
        </p:txBody>
      </p:sp>
      <p:sp>
        <p:nvSpPr>
          <p:cNvPr id="3" name="Content Placeholder 2"/>
          <p:cNvSpPr>
            <a:spLocks noGrp="1"/>
          </p:cNvSpPr>
          <p:nvPr>
            <p:ph idx="1"/>
          </p:nvPr>
        </p:nvSpPr>
        <p:spPr/>
        <p:txBody>
          <a:bodyPr/>
          <a:lstStyle/>
          <a:p>
            <a:r>
              <a:rPr lang="en-US" dirty="0">
                <a:solidFill>
                  <a:schemeClr val="tx2"/>
                </a:solidFill>
              </a:rPr>
              <a:t>1 in 2 men will develop cancer in their lifetime and 1 in 4 men will die from cancer.</a:t>
            </a:r>
          </a:p>
          <a:p>
            <a:r>
              <a:rPr lang="en-US" dirty="0">
                <a:solidFill>
                  <a:schemeClr val="tx2"/>
                </a:solidFill>
              </a:rPr>
              <a:t>1 in 3 women will develop cancer in their lifetime and 1 in 5 women will die from cancer.</a:t>
            </a:r>
          </a:p>
          <a:p>
            <a:r>
              <a:rPr lang="en-US" dirty="0">
                <a:solidFill>
                  <a:schemeClr val="tx2"/>
                </a:solidFill>
              </a:rPr>
              <a:t>Around 1,688,780 new cancer cases are expected to be diagnosed in 2017.</a:t>
            </a:r>
          </a:p>
        </p:txBody>
      </p:sp>
      <p:sp>
        <p:nvSpPr>
          <p:cNvPr id="4" name="Slide Number Placeholder 3"/>
          <p:cNvSpPr>
            <a:spLocks noGrp="1"/>
          </p:cNvSpPr>
          <p:nvPr>
            <p:ph type="sldNum" sz="quarter" idx="12"/>
          </p:nvPr>
        </p:nvSpPr>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fld id="{5BDBC964-145E-46F2-873C-964447E6BE34}" type="slidenum">
              <a:rPr kumimoji="0" lang="en-US" altLang="en-US" sz="2600" b="1" i="0" u="none" strike="noStrike" kern="1200" cap="none" spc="0" normalizeH="0" baseline="0" noProof="0" smtClean="0">
                <a:ln>
                  <a:noFill/>
                </a:ln>
                <a:solidFill>
                  <a:srgbClr val="FFFFFF"/>
                </a:solidFill>
                <a:effectLst/>
                <a:uLnTx/>
                <a:uFillTx/>
                <a:latin typeface="Arial" charset="0"/>
                <a:ea typeface="+mn-ea"/>
                <a:cs typeface="+mn-cs"/>
              </a:rPr>
              <a:pPr marL="0" marR="0" lvl="0" indent="0" algn="l" defTabSz="914400" rtl="0" eaLnBrk="1" fontAlgn="base" latinLnBrk="0" hangingPunct="1">
                <a:lnSpc>
                  <a:spcPct val="100000"/>
                </a:lnSpc>
                <a:spcBef>
                  <a:spcPct val="0"/>
                </a:spcBef>
                <a:spcAft>
                  <a:spcPct val="0"/>
                </a:spcAft>
                <a:buClrTx/>
                <a:buSzTx/>
                <a:buFontTx/>
                <a:buNone/>
                <a:tabLst/>
                <a:defRPr/>
              </a:pPr>
              <a:t>4</a:t>
            </a:fld>
            <a:endParaRPr kumimoji="0" lang="en-US" altLang="en-US" sz="2600" b="1" i="0" u="none" strike="noStrike" kern="1200" cap="none" spc="0" normalizeH="0" baseline="0" noProof="0" dirty="0">
              <a:ln>
                <a:noFill/>
              </a:ln>
              <a:solidFill>
                <a:srgbClr val="FFFFFF"/>
              </a:solidFill>
              <a:effectLst/>
              <a:uLnTx/>
              <a:uFillTx/>
              <a:latin typeface="Arial" charset="0"/>
              <a:ea typeface="+mn-ea"/>
              <a:cs typeface="+mn-cs"/>
            </a:endParaRPr>
          </a:p>
        </p:txBody>
      </p:sp>
    </p:spTree>
    <p:extLst>
      <p:ext uri="{BB962C8B-B14F-4D97-AF65-F5344CB8AC3E}">
        <p14:creationId xmlns:p14="http://schemas.microsoft.com/office/powerpoint/2010/main" val="2328019086"/>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Practice Management: Email Communications - 1</a:t>
            </a:r>
          </a:p>
        </p:txBody>
      </p:sp>
      <p:sp>
        <p:nvSpPr>
          <p:cNvPr id="3" name="Content Placeholder 2"/>
          <p:cNvSpPr>
            <a:spLocks noGrp="1"/>
          </p:cNvSpPr>
          <p:nvPr>
            <p:ph idx="1"/>
          </p:nvPr>
        </p:nvSpPr>
        <p:spPr>
          <a:xfrm>
            <a:off x="762000" y="2362200"/>
            <a:ext cx="8229600" cy="3724275"/>
          </a:xfrm>
        </p:spPr>
        <p:txBody>
          <a:bodyPr/>
          <a:lstStyle/>
          <a:p>
            <a:r>
              <a:rPr lang="en-US" dirty="0">
                <a:solidFill>
                  <a:schemeClr val="tx2"/>
                </a:solidFill>
              </a:rPr>
              <a:t>Ethics Opinion 477 updates Ethics Opinion 99-413.</a:t>
            </a:r>
          </a:p>
          <a:p>
            <a:r>
              <a:rPr lang="en-US" dirty="0">
                <a:solidFill>
                  <a:schemeClr val="tx2"/>
                </a:solidFill>
              </a:rPr>
              <a:t>New opinion 477 addresses the now common use of technology such as tablet devices, smartphones, and cloud storage. </a:t>
            </a:r>
          </a:p>
          <a:p>
            <a:r>
              <a:rPr lang="en-US" dirty="0">
                <a:solidFill>
                  <a:schemeClr val="tx2"/>
                </a:solidFill>
              </a:rPr>
              <a:t>Practitioners should evaluate modifying their retainer agreements, and other client communications and documentation, to reflect how they are addressing these issues.</a:t>
            </a:r>
          </a:p>
          <a:p>
            <a:endParaRPr lang="en-US" dirty="0">
              <a:solidFill>
                <a:schemeClr val="tx2"/>
              </a:solidFill>
            </a:endParaRPr>
          </a:p>
        </p:txBody>
      </p:sp>
      <p:sp>
        <p:nvSpPr>
          <p:cNvPr id="4" name="Slide Number Placeholder 3"/>
          <p:cNvSpPr>
            <a:spLocks noGrp="1"/>
          </p:cNvSpPr>
          <p:nvPr>
            <p:ph type="sldNum" sz="quarter" idx="12"/>
          </p:nvPr>
        </p:nvSpPr>
        <p:spPr/>
        <p:txBody>
          <a:bodyPr/>
          <a:lstStyle/>
          <a:p>
            <a:pPr>
              <a:defRPr/>
            </a:pPr>
            <a:fld id="{5BDBC964-145E-46F2-873C-964447E6BE34}" type="slidenum">
              <a:rPr lang="en-US" altLang="en-US" smtClean="0"/>
              <a:pPr>
                <a:defRPr/>
              </a:pPr>
              <a:t>40</a:t>
            </a:fld>
            <a:endParaRPr lang="en-US" altLang="en-US" dirty="0"/>
          </a:p>
        </p:txBody>
      </p:sp>
    </p:spTree>
    <p:extLst>
      <p:ext uri="{BB962C8B-B14F-4D97-AF65-F5344CB8AC3E}">
        <p14:creationId xmlns:p14="http://schemas.microsoft.com/office/powerpoint/2010/main" val="2684571057"/>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Practice Management: Email Communications - 2</a:t>
            </a:r>
          </a:p>
        </p:txBody>
      </p:sp>
      <p:sp>
        <p:nvSpPr>
          <p:cNvPr id="3" name="Content Placeholder 2"/>
          <p:cNvSpPr>
            <a:spLocks noGrp="1"/>
          </p:cNvSpPr>
          <p:nvPr>
            <p:ph idx="1"/>
          </p:nvPr>
        </p:nvSpPr>
        <p:spPr>
          <a:xfrm>
            <a:off x="838200" y="2362200"/>
            <a:ext cx="8077200" cy="4114800"/>
          </a:xfrm>
        </p:spPr>
        <p:txBody>
          <a:bodyPr/>
          <a:lstStyle/>
          <a:p>
            <a:r>
              <a:rPr lang="en-US" sz="1800" dirty="0">
                <a:solidFill>
                  <a:schemeClr val="tx2"/>
                </a:solidFill>
              </a:rPr>
              <a:t>Each device and each storage location offer an opportunity for the inadvertent or unauthorized disclosure of information relating to the representation, and thus implicate a lawyer’s ethical duties under Rule 1.1 of the ABA Model Rules concerning competency, confidentiality, and communication.</a:t>
            </a:r>
          </a:p>
          <a:p>
            <a:r>
              <a:rPr lang="en-US" sz="1800" dirty="0">
                <a:solidFill>
                  <a:schemeClr val="tx2"/>
                </a:solidFill>
              </a:rPr>
              <a:t>Lawyers must take reasonable efforts to ensure that communications with clients are secure and not subject to inadvertent or unauthorized security breaches. Attorneys must use “reasonable efforts” to ensure the security of client information. This is a “facts and circumstances” test. What is “reasonable?”</a:t>
            </a:r>
          </a:p>
          <a:p>
            <a:r>
              <a:rPr lang="en-US" sz="1800" dirty="0">
                <a:solidFill>
                  <a:schemeClr val="tx2"/>
                </a:solidFill>
              </a:rPr>
              <a:t>Comment 8 to the rule requires lawyers to be current regarding the benefits and risks associated with relevant technology. What steps should estate planning attorneys take to become current and to demonstrate that they are current?</a:t>
            </a:r>
          </a:p>
          <a:p>
            <a:endParaRPr lang="en-US" sz="1800" dirty="0">
              <a:solidFill>
                <a:schemeClr val="tx2"/>
              </a:solidFill>
            </a:endParaRPr>
          </a:p>
        </p:txBody>
      </p:sp>
      <p:sp>
        <p:nvSpPr>
          <p:cNvPr id="4" name="Slide Number Placeholder 3"/>
          <p:cNvSpPr>
            <a:spLocks noGrp="1"/>
          </p:cNvSpPr>
          <p:nvPr>
            <p:ph type="sldNum" sz="quarter" idx="12"/>
          </p:nvPr>
        </p:nvSpPr>
        <p:spPr/>
        <p:txBody>
          <a:bodyPr/>
          <a:lstStyle/>
          <a:p>
            <a:pPr>
              <a:defRPr/>
            </a:pPr>
            <a:fld id="{5BDBC964-145E-46F2-873C-964447E6BE34}" type="slidenum">
              <a:rPr lang="en-US" altLang="en-US" smtClean="0"/>
              <a:pPr>
                <a:defRPr/>
              </a:pPr>
              <a:t>41</a:t>
            </a:fld>
            <a:endParaRPr lang="en-US" altLang="en-US" dirty="0"/>
          </a:p>
        </p:txBody>
      </p:sp>
    </p:spTree>
    <p:extLst>
      <p:ext uri="{BB962C8B-B14F-4D97-AF65-F5344CB8AC3E}">
        <p14:creationId xmlns:p14="http://schemas.microsoft.com/office/powerpoint/2010/main" val="2134482178"/>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Practice Management: Email Communications - 3</a:t>
            </a:r>
          </a:p>
        </p:txBody>
      </p:sp>
      <p:sp>
        <p:nvSpPr>
          <p:cNvPr id="3" name="Content Placeholder 2"/>
          <p:cNvSpPr>
            <a:spLocks noGrp="1"/>
          </p:cNvSpPr>
          <p:nvPr>
            <p:ph idx="1"/>
          </p:nvPr>
        </p:nvSpPr>
        <p:spPr>
          <a:xfrm>
            <a:off x="762000" y="2362200"/>
            <a:ext cx="8305800" cy="4368800"/>
          </a:xfrm>
        </p:spPr>
        <p:txBody>
          <a:bodyPr/>
          <a:lstStyle/>
          <a:p>
            <a:r>
              <a:rPr lang="en-US" sz="2000" dirty="0">
                <a:solidFill>
                  <a:schemeClr val="tx2"/>
                </a:solidFill>
              </a:rPr>
              <a:t>What constitutes reasonable efforts is not susceptible to a hard and fast rule, but rather is contingent upon a set of factors. In turn, those factors depend on the multitude of possible types of information being communicated (ranging along a spectrum from highly sensitive information to insignificant), the methods of electronic communications employed, and the types of available security measures for each method. Attorneys must use “reasonable efforts” to ensure the security of client information. Consider:</a:t>
            </a:r>
          </a:p>
          <a:p>
            <a:pPr lvl="1"/>
            <a:r>
              <a:rPr lang="en-US" sz="1600" dirty="0">
                <a:solidFill>
                  <a:schemeClr val="tx2"/>
                </a:solidFill>
              </a:rPr>
              <a:t>Sensitivity of the information being transmitted.</a:t>
            </a:r>
          </a:p>
          <a:p>
            <a:pPr lvl="1"/>
            <a:r>
              <a:rPr lang="en-US" sz="1600" dirty="0">
                <a:solidFill>
                  <a:schemeClr val="tx2"/>
                </a:solidFill>
              </a:rPr>
              <a:t>Risk of disclosure if additional security measures are not taken. </a:t>
            </a:r>
          </a:p>
          <a:p>
            <a:pPr lvl="1"/>
            <a:r>
              <a:rPr lang="en-US" sz="1600" dirty="0">
                <a:solidFill>
                  <a:schemeClr val="tx2"/>
                </a:solidFill>
              </a:rPr>
              <a:t>Cost of additional measures. </a:t>
            </a:r>
          </a:p>
          <a:p>
            <a:pPr lvl="1"/>
            <a:r>
              <a:rPr lang="en-US" sz="1600" dirty="0">
                <a:solidFill>
                  <a:schemeClr val="tx2"/>
                </a:solidFill>
              </a:rPr>
              <a:t>The difficulty of adding additional safeguards. </a:t>
            </a:r>
          </a:p>
          <a:p>
            <a:pPr lvl="1"/>
            <a:r>
              <a:rPr lang="en-US" sz="1600" dirty="0">
                <a:solidFill>
                  <a:schemeClr val="tx2"/>
                </a:solidFill>
              </a:rPr>
              <a:t>Might additional safeguards adversely impact the lawyer’s ability to represent the client.</a:t>
            </a:r>
          </a:p>
        </p:txBody>
      </p:sp>
      <p:sp>
        <p:nvSpPr>
          <p:cNvPr id="4" name="Slide Number Placeholder 3"/>
          <p:cNvSpPr>
            <a:spLocks noGrp="1"/>
          </p:cNvSpPr>
          <p:nvPr>
            <p:ph type="sldNum" sz="quarter" idx="12"/>
          </p:nvPr>
        </p:nvSpPr>
        <p:spPr/>
        <p:txBody>
          <a:bodyPr/>
          <a:lstStyle/>
          <a:p>
            <a:pPr>
              <a:defRPr/>
            </a:pPr>
            <a:fld id="{5BDBC964-145E-46F2-873C-964447E6BE34}" type="slidenum">
              <a:rPr lang="en-US" altLang="en-US" smtClean="0"/>
              <a:pPr>
                <a:defRPr/>
              </a:pPr>
              <a:t>42</a:t>
            </a:fld>
            <a:endParaRPr lang="en-US" altLang="en-US" dirty="0"/>
          </a:p>
        </p:txBody>
      </p:sp>
    </p:spTree>
    <p:extLst>
      <p:ext uri="{BB962C8B-B14F-4D97-AF65-F5344CB8AC3E}">
        <p14:creationId xmlns:p14="http://schemas.microsoft.com/office/powerpoint/2010/main" val="2424664891"/>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Practice Management: Email Communications - 4</a:t>
            </a:r>
          </a:p>
        </p:txBody>
      </p:sp>
      <p:sp>
        <p:nvSpPr>
          <p:cNvPr id="3" name="Content Placeholder 2"/>
          <p:cNvSpPr>
            <a:spLocks noGrp="1"/>
          </p:cNvSpPr>
          <p:nvPr>
            <p:ph idx="1"/>
          </p:nvPr>
        </p:nvSpPr>
        <p:spPr>
          <a:xfrm>
            <a:off x="762000" y="2362200"/>
            <a:ext cx="8153400" cy="4191000"/>
          </a:xfrm>
        </p:spPr>
        <p:txBody>
          <a:bodyPr/>
          <a:lstStyle/>
          <a:p>
            <a:r>
              <a:rPr lang="en-US" sz="2400" dirty="0">
                <a:solidFill>
                  <a:schemeClr val="tx2"/>
                </a:solidFill>
              </a:rPr>
              <a:t>While the recent Ethics Opinion points out a number of issues, the details of what steps should be taken, how retainer agreements should be revised, what specific software should be used and precautions taken, etc. need to be addressed. </a:t>
            </a:r>
          </a:p>
          <a:p>
            <a:r>
              <a:rPr lang="en-US" sz="2400" dirty="0">
                <a:solidFill>
                  <a:schemeClr val="tx2"/>
                </a:solidFill>
              </a:rPr>
              <a:t>Are you using secure email for documents? For documents with tax ID numbers? Not at all?</a:t>
            </a:r>
          </a:p>
          <a:p>
            <a:r>
              <a:rPr lang="en-US" sz="2400" dirty="0">
                <a:solidFill>
                  <a:schemeClr val="tx2"/>
                </a:solidFill>
              </a:rPr>
              <a:t>The continued evolution of the technological environment in which estate planning attorneys practice remains a challenge. Inaction, however, is not an option.</a:t>
            </a:r>
          </a:p>
        </p:txBody>
      </p:sp>
      <p:sp>
        <p:nvSpPr>
          <p:cNvPr id="4" name="Slide Number Placeholder 3"/>
          <p:cNvSpPr>
            <a:spLocks noGrp="1"/>
          </p:cNvSpPr>
          <p:nvPr>
            <p:ph type="sldNum" sz="quarter" idx="12"/>
          </p:nvPr>
        </p:nvSpPr>
        <p:spPr/>
        <p:txBody>
          <a:bodyPr/>
          <a:lstStyle/>
          <a:p>
            <a:pPr>
              <a:defRPr/>
            </a:pPr>
            <a:fld id="{5BDBC964-145E-46F2-873C-964447E6BE34}" type="slidenum">
              <a:rPr lang="en-US" altLang="en-US" smtClean="0"/>
              <a:pPr>
                <a:defRPr/>
              </a:pPr>
              <a:t>43</a:t>
            </a:fld>
            <a:endParaRPr lang="en-US" altLang="en-US" dirty="0"/>
          </a:p>
        </p:txBody>
      </p:sp>
    </p:spTree>
    <p:extLst>
      <p:ext uri="{BB962C8B-B14F-4D97-AF65-F5344CB8AC3E}">
        <p14:creationId xmlns:p14="http://schemas.microsoft.com/office/powerpoint/2010/main" val="982901313"/>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Practice Management: Email Communications - 5</a:t>
            </a:r>
          </a:p>
        </p:txBody>
      </p:sp>
      <p:sp>
        <p:nvSpPr>
          <p:cNvPr id="3" name="Content Placeholder 2"/>
          <p:cNvSpPr>
            <a:spLocks noGrp="1"/>
          </p:cNvSpPr>
          <p:nvPr>
            <p:ph idx="1"/>
          </p:nvPr>
        </p:nvSpPr>
        <p:spPr>
          <a:xfrm>
            <a:off x="838200" y="2362200"/>
            <a:ext cx="8077200" cy="4114800"/>
          </a:xfrm>
        </p:spPr>
        <p:txBody>
          <a:bodyPr/>
          <a:lstStyle/>
          <a:p>
            <a:r>
              <a:rPr lang="en-US" sz="2200" b="1" u="sng" dirty="0">
                <a:solidFill>
                  <a:schemeClr val="tx2"/>
                </a:solidFill>
              </a:rPr>
              <a:t>Sample Provision</a:t>
            </a:r>
            <a:r>
              <a:rPr lang="en-US" sz="2200" dirty="0">
                <a:solidFill>
                  <a:schemeClr val="tx2"/>
                </a:solidFill>
              </a:rPr>
              <a:t>: Consider including provisions in retainer agreements to address these matters: “Email and cellular telephone communications present special risks of inadvertent disclosure. However, because of the countervailing speed, efficiency, and convenience of these methods of communication, we have adopted them as part of the normal course of our operations. You consent to our use of Email and cellular telephone communications in representing you. Please do not assume we have received any text message unless you verbally confirm that we have.”</a:t>
            </a:r>
          </a:p>
        </p:txBody>
      </p:sp>
      <p:sp>
        <p:nvSpPr>
          <p:cNvPr id="4" name="Slide Number Placeholder 3"/>
          <p:cNvSpPr>
            <a:spLocks noGrp="1"/>
          </p:cNvSpPr>
          <p:nvPr>
            <p:ph type="sldNum" sz="quarter" idx="12"/>
          </p:nvPr>
        </p:nvSpPr>
        <p:spPr/>
        <p:txBody>
          <a:bodyPr/>
          <a:lstStyle/>
          <a:p>
            <a:pPr>
              <a:defRPr/>
            </a:pPr>
            <a:fld id="{5BDBC964-145E-46F2-873C-964447E6BE34}" type="slidenum">
              <a:rPr lang="en-US" altLang="en-US" smtClean="0"/>
              <a:pPr>
                <a:defRPr/>
              </a:pPr>
              <a:t>44</a:t>
            </a:fld>
            <a:endParaRPr lang="en-US" altLang="en-US" dirty="0"/>
          </a:p>
        </p:txBody>
      </p:sp>
    </p:spTree>
    <p:extLst>
      <p:ext uri="{BB962C8B-B14F-4D97-AF65-F5344CB8AC3E}">
        <p14:creationId xmlns:p14="http://schemas.microsoft.com/office/powerpoint/2010/main" val="2048536624"/>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AutoShape 2"/>
          <p:cNvSpPr>
            <a:spLocks noGrp="1" noChangeArrowheads="1"/>
          </p:cNvSpPr>
          <p:nvPr>
            <p:ph type="ctrTitle"/>
          </p:nvPr>
        </p:nvSpPr>
        <p:spPr/>
        <p:txBody>
          <a:bodyPr/>
          <a:lstStyle/>
          <a:p>
            <a:pPr eaLnBrk="1" hangingPunct="1"/>
            <a:r>
              <a:rPr lang="en-US" sz="4400" dirty="0">
                <a:solidFill>
                  <a:schemeClr val="tx2"/>
                </a:solidFill>
              </a:rPr>
              <a:t>Recent Developments with Practical Estate Planning Implications to Advisers</a:t>
            </a:r>
            <a:endParaRPr lang="en-US" altLang="en-US" sz="4400" dirty="0">
              <a:solidFill>
                <a:schemeClr val="tx2"/>
              </a:solidFill>
            </a:endParaRPr>
          </a:p>
        </p:txBody>
      </p:sp>
      <p:sp>
        <p:nvSpPr>
          <p:cNvPr id="3075" name="Rectangle 3"/>
          <p:cNvSpPr>
            <a:spLocks noGrp="1" noChangeArrowheads="1"/>
          </p:cNvSpPr>
          <p:nvPr>
            <p:ph type="subTitle" idx="1"/>
          </p:nvPr>
        </p:nvSpPr>
        <p:spPr/>
        <p:txBody>
          <a:bodyPr/>
          <a:lstStyle/>
          <a:p>
            <a:pPr eaLnBrk="1" hangingPunct="1"/>
            <a:r>
              <a:rPr lang="en-US" b="1" dirty="0"/>
              <a:t>Probate: Inheritance Right Interference</a:t>
            </a:r>
            <a:endParaRPr lang="en-US" altLang="en-US" sz="3200" b="1" dirty="0">
              <a:highlight>
                <a:srgbClr val="FFFF00"/>
              </a:highlight>
            </a:endParaRPr>
          </a:p>
        </p:txBody>
      </p:sp>
      <p:sp>
        <p:nvSpPr>
          <p:cNvPr id="2" name="Slide Number Placeholder 1"/>
          <p:cNvSpPr>
            <a:spLocks noGrp="1"/>
          </p:cNvSpPr>
          <p:nvPr>
            <p:ph type="sldNum" sz="quarter" idx="12"/>
          </p:nvPr>
        </p:nvSpPr>
        <p:spPr/>
        <p:txBody>
          <a:bodyPr/>
          <a:lstStyle/>
          <a:p>
            <a:pPr>
              <a:defRPr/>
            </a:pPr>
            <a:fld id="{DF512CA7-9ABB-4E7F-87A3-5B30D1E5FAEE}" type="slidenum">
              <a:rPr lang="en-US" altLang="en-US" smtClean="0"/>
              <a:pPr>
                <a:defRPr/>
              </a:pPr>
              <a:t>45</a:t>
            </a:fld>
            <a:endParaRPr lang="en-US" altLang="en-US" dirty="0"/>
          </a:p>
        </p:txBody>
      </p:sp>
    </p:spTree>
    <p:extLst>
      <p:ext uri="{BB962C8B-B14F-4D97-AF65-F5344CB8AC3E}">
        <p14:creationId xmlns:p14="http://schemas.microsoft.com/office/powerpoint/2010/main" val="3807168219"/>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Probate: Inheritance Right Interference - 1</a:t>
            </a:r>
          </a:p>
        </p:txBody>
      </p:sp>
      <p:sp>
        <p:nvSpPr>
          <p:cNvPr id="3" name="Content Placeholder 2"/>
          <p:cNvSpPr>
            <a:spLocks noGrp="1"/>
          </p:cNvSpPr>
          <p:nvPr>
            <p:ph idx="1"/>
          </p:nvPr>
        </p:nvSpPr>
        <p:spPr>
          <a:xfrm>
            <a:off x="762000" y="2362200"/>
            <a:ext cx="8153400" cy="3724275"/>
          </a:xfrm>
        </p:spPr>
        <p:txBody>
          <a:bodyPr/>
          <a:lstStyle/>
          <a:p>
            <a:r>
              <a:rPr lang="en-US" sz="1800" dirty="0">
                <a:solidFill>
                  <a:schemeClr val="tx2"/>
                </a:solidFill>
              </a:rPr>
              <a:t>Kinsel v. Lindsey, NO. 15-0403, Texas Supreme, Court May 26, 2017.</a:t>
            </a:r>
          </a:p>
          <a:p>
            <a:r>
              <a:rPr lang="en-US" sz="1800" dirty="0">
                <a:solidFill>
                  <a:schemeClr val="tx2"/>
                </a:solidFill>
              </a:rPr>
              <a:t>In Kinsel the Texas Supreme Court refused to recognize a cause of action for “tortious interference with an inheritance” but may have left the door open for such an action if a future case with different facts. The case discusses undue influence and other issues that practitioners are likely to see with increasing frequency as the population ages.</a:t>
            </a:r>
          </a:p>
          <a:p>
            <a:r>
              <a:rPr lang="en-US" sz="1800" dirty="0">
                <a:solidFill>
                  <a:schemeClr val="tx2"/>
                </a:solidFill>
              </a:rPr>
              <a:t>Lesey Kinsel (Grandmother) owned 60% of the ranch, and her step-children and step-grandchildren owned various shares of the other 40%. Grandmother deeded her share of the ranch to her inter-vivos trust in 1996. Under the trust’s terms, her 60% interest in the surface and minerals would pass to certain step-children and step-grandchildren, some of whom already owned interests in the ranch.</a:t>
            </a:r>
          </a:p>
          <a:p>
            <a:r>
              <a:rPr lang="en-US" sz="1800" dirty="0">
                <a:solidFill>
                  <a:schemeClr val="tx2"/>
                </a:solidFill>
              </a:rPr>
              <a:t>The ranch in question was sold a mere month before Grandmother died thereby changing the beneficiary of the value involved.</a:t>
            </a:r>
          </a:p>
        </p:txBody>
      </p:sp>
      <p:sp>
        <p:nvSpPr>
          <p:cNvPr id="4" name="Slide Number Placeholder 3"/>
          <p:cNvSpPr>
            <a:spLocks noGrp="1"/>
          </p:cNvSpPr>
          <p:nvPr>
            <p:ph type="sldNum" sz="quarter" idx="12"/>
          </p:nvPr>
        </p:nvSpPr>
        <p:spPr/>
        <p:txBody>
          <a:bodyPr/>
          <a:lstStyle/>
          <a:p>
            <a:pPr>
              <a:defRPr/>
            </a:pPr>
            <a:fld id="{5BDBC964-145E-46F2-873C-964447E6BE34}" type="slidenum">
              <a:rPr lang="en-US" altLang="en-US" smtClean="0"/>
              <a:pPr>
                <a:defRPr/>
              </a:pPr>
              <a:t>46</a:t>
            </a:fld>
            <a:endParaRPr lang="en-US" altLang="en-US" dirty="0"/>
          </a:p>
        </p:txBody>
      </p:sp>
    </p:spTree>
    <p:extLst>
      <p:ext uri="{BB962C8B-B14F-4D97-AF65-F5344CB8AC3E}">
        <p14:creationId xmlns:p14="http://schemas.microsoft.com/office/powerpoint/2010/main" val="1913501136"/>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Probate: Inheritance Right Interference - 2</a:t>
            </a:r>
          </a:p>
        </p:txBody>
      </p:sp>
      <p:sp>
        <p:nvSpPr>
          <p:cNvPr id="3" name="Content Placeholder 2"/>
          <p:cNvSpPr>
            <a:spLocks noGrp="1"/>
          </p:cNvSpPr>
          <p:nvPr>
            <p:ph idx="1"/>
          </p:nvPr>
        </p:nvSpPr>
        <p:spPr>
          <a:xfrm>
            <a:off x="838200" y="2362200"/>
            <a:ext cx="8153400" cy="4368800"/>
          </a:xfrm>
        </p:spPr>
        <p:txBody>
          <a:bodyPr/>
          <a:lstStyle/>
          <a:p>
            <a:r>
              <a:rPr lang="en-US" sz="1600" dirty="0">
                <a:solidFill>
                  <a:schemeClr val="tx2"/>
                </a:solidFill>
              </a:rPr>
              <a:t>Her estate-planning documents were silent as to what would happen if the ranch were sold during her lifetime. So by default, any ranch-sale proceeds would pass to the trust’s residual beneficiary—Lesey’s only niece, Jane Lindsey. </a:t>
            </a:r>
          </a:p>
          <a:p>
            <a:r>
              <a:rPr lang="en-US" sz="1600" dirty="0">
                <a:solidFill>
                  <a:schemeClr val="tx2"/>
                </a:solidFill>
              </a:rPr>
              <a:t>The beneficiaries who stood to inherit the ranch argued they were misled to believe Lesey was running out of money and needed to liquidate the ranch to cover the growing costs of her care. In reality, Lesey had around $1.4 million in marketable securities at her disposal. The beneficiaries who owned shares in the ranch argued they would not have agreed to sell if they did not believe it necessary to support Lesey. </a:t>
            </a:r>
          </a:p>
          <a:p>
            <a:r>
              <a:rPr lang="en-US" sz="1600" dirty="0">
                <a:solidFill>
                  <a:schemeClr val="tx2"/>
                </a:solidFill>
              </a:rPr>
              <a:t>The court weighed benefits in the facts at hand to finding a cause of action for the tortious interference with an inheritance right versus the negatives of enlarging the body of Texas tort law and determined that they should not do so. The court stated that the law provided an adequate remedy in this case, the beneficiaries simply were unsuccessful in fully attaining it. Thus, the court appears to have left open the possibility of recognizing a cause of action for interference with inheritance rights if the remedy under other available causes of actions were not adequate.</a:t>
            </a:r>
          </a:p>
          <a:p>
            <a:endParaRPr lang="en-US" sz="1500" dirty="0">
              <a:solidFill>
                <a:schemeClr val="tx2"/>
              </a:solidFill>
            </a:endParaRPr>
          </a:p>
          <a:p>
            <a:endParaRPr lang="en-US" sz="1500" dirty="0">
              <a:solidFill>
                <a:schemeClr val="tx2"/>
              </a:solidFill>
            </a:endParaRPr>
          </a:p>
        </p:txBody>
      </p:sp>
      <p:sp>
        <p:nvSpPr>
          <p:cNvPr id="4" name="Slide Number Placeholder 3"/>
          <p:cNvSpPr>
            <a:spLocks noGrp="1"/>
          </p:cNvSpPr>
          <p:nvPr>
            <p:ph type="sldNum" sz="quarter" idx="12"/>
          </p:nvPr>
        </p:nvSpPr>
        <p:spPr/>
        <p:txBody>
          <a:bodyPr/>
          <a:lstStyle/>
          <a:p>
            <a:pPr>
              <a:defRPr/>
            </a:pPr>
            <a:fld id="{5BDBC964-145E-46F2-873C-964447E6BE34}" type="slidenum">
              <a:rPr lang="en-US" altLang="en-US" smtClean="0"/>
              <a:pPr>
                <a:defRPr/>
              </a:pPr>
              <a:t>47</a:t>
            </a:fld>
            <a:endParaRPr lang="en-US" altLang="en-US" dirty="0"/>
          </a:p>
        </p:txBody>
      </p:sp>
    </p:spTree>
    <p:extLst>
      <p:ext uri="{BB962C8B-B14F-4D97-AF65-F5344CB8AC3E}">
        <p14:creationId xmlns:p14="http://schemas.microsoft.com/office/powerpoint/2010/main" val="3854999465"/>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Probate: Inheritance Right Interference - 3</a:t>
            </a:r>
          </a:p>
        </p:txBody>
      </p:sp>
      <p:sp>
        <p:nvSpPr>
          <p:cNvPr id="3" name="Content Placeholder 2"/>
          <p:cNvSpPr>
            <a:spLocks noGrp="1"/>
          </p:cNvSpPr>
          <p:nvPr>
            <p:ph idx="1"/>
          </p:nvPr>
        </p:nvSpPr>
        <p:spPr>
          <a:xfrm>
            <a:off x="838200" y="2438400"/>
            <a:ext cx="8077200" cy="3724275"/>
          </a:xfrm>
        </p:spPr>
        <p:txBody>
          <a:bodyPr/>
          <a:lstStyle/>
          <a:p>
            <a:pPr marL="0" indent="0">
              <a:buNone/>
            </a:pPr>
            <a:r>
              <a:rPr lang="en-US" sz="2000" dirty="0">
                <a:solidFill>
                  <a:schemeClr val="tx2"/>
                </a:solidFill>
              </a:rPr>
              <a:t>Many questions:</a:t>
            </a:r>
          </a:p>
          <a:p>
            <a:r>
              <a:rPr lang="en-US" sz="2000" dirty="0">
                <a:solidFill>
                  <a:schemeClr val="tx2"/>
                </a:solidFill>
              </a:rPr>
              <a:t>It is curious that the possible gap in the planning and documents did not receive more attention.</a:t>
            </a:r>
          </a:p>
          <a:p>
            <a:r>
              <a:rPr lang="en-US" sz="2000" dirty="0">
                <a:solidFill>
                  <a:schemeClr val="tx2"/>
                </a:solidFill>
              </a:rPr>
              <a:t>Counsel should endeavor to stress-test dispositive schemes to identify what actions might alter the plan or undermine the testator’s objectives. Perhaps the revocable trust dispositive provisions could have been more carefully crafted to have addressed this result.</a:t>
            </a:r>
          </a:p>
          <a:p>
            <a:r>
              <a:rPr lang="en-US" sz="2000" dirty="0">
                <a:solidFill>
                  <a:schemeClr val="tx2"/>
                </a:solidFill>
              </a:rPr>
              <a:t>If Lesey needed funds and the sale of the ranch would have materially affected the dispositive results, perhaps a loan against the ranch may have funded lifestyle expenses (had that really been necessary) while preserving the dispositive scheme.</a:t>
            </a:r>
          </a:p>
        </p:txBody>
      </p:sp>
      <p:sp>
        <p:nvSpPr>
          <p:cNvPr id="4" name="Slide Number Placeholder 3"/>
          <p:cNvSpPr>
            <a:spLocks noGrp="1"/>
          </p:cNvSpPr>
          <p:nvPr>
            <p:ph type="sldNum" sz="quarter" idx="12"/>
          </p:nvPr>
        </p:nvSpPr>
        <p:spPr/>
        <p:txBody>
          <a:bodyPr/>
          <a:lstStyle/>
          <a:p>
            <a:pPr>
              <a:defRPr/>
            </a:pPr>
            <a:fld id="{5BDBC964-145E-46F2-873C-964447E6BE34}" type="slidenum">
              <a:rPr lang="en-US" altLang="en-US" smtClean="0"/>
              <a:pPr>
                <a:defRPr/>
              </a:pPr>
              <a:t>48</a:t>
            </a:fld>
            <a:endParaRPr lang="en-US" altLang="en-US" dirty="0"/>
          </a:p>
        </p:txBody>
      </p:sp>
    </p:spTree>
    <p:extLst>
      <p:ext uri="{BB962C8B-B14F-4D97-AF65-F5344CB8AC3E}">
        <p14:creationId xmlns:p14="http://schemas.microsoft.com/office/powerpoint/2010/main" val="343637825"/>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AutoShape 2"/>
          <p:cNvSpPr>
            <a:spLocks noGrp="1" noChangeArrowheads="1"/>
          </p:cNvSpPr>
          <p:nvPr>
            <p:ph type="ctrTitle"/>
          </p:nvPr>
        </p:nvSpPr>
        <p:spPr/>
        <p:txBody>
          <a:bodyPr/>
          <a:lstStyle/>
          <a:p>
            <a:pPr eaLnBrk="1" hangingPunct="1"/>
            <a:r>
              <a:rPr lang="en-US" sz="4400" dirty="0">
                <a:solidFill>
                  <a:schemeClr val="tx2"/>
                </a:solidFill>
              </a:rPr>
              <a:t>Recent Developments with Practical Estate Planning Implications to Advisers</a:t>
            </a:r>
            <a:endParaRPr lang="en-US" altLang="en-US" sz="4400" dirty="0">
              <a:solidFill>
                <a:schemeClr val="tx2"/>
              </a:solidFill>
            </a:endParaRPr>
          </a:p>
        </p:txBody>
      </p:sp>
      <p:sp>
        <p:nvSpPr>
          <p:cNvPr id="3075" name="Rectangle 3"/>
          <p:cNvSpPr>
            <a:spLocks noGrp="1" noChangeArrowheads="1"/>
          </p:cNvSpPr>
          <p:nvPr>
            <p:ph type="subTitle" idx="1"/>
          </p:nvPr>
        </p:nvSpPr>
        <p:spPr/>
        <p:txBody>
          <a:bodyPr/>
          <a:lstStyle/>
          <a:p>
            <a:pPr eaLnBrk="1" hangingPunct="1"/>
            <a:r>
              <a:rPr lang="en-US" altLang="en-US" sz="3200" dirty="0"/>
              <a:t>Trust Protector and Revocable Trusts</a:t>
            </a:r>
          </a:p>
        </p:txBody>
      </p:sp>
      <p:sp>
        <p:nvSpPr>
          <p:cNvPr id="2" name="Slide Number Placeholder 1"/>
          <p:cNvSpPr>
            <a:spLocks noGrp="1"/>
          </p:cNvSpPr>
          <p:nvPr>
            <p:ph type="sldNum" sz="quarter" idx="12"/>
          </p:nvPr>
        </p:nvSpPr>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fld id="{DF512CA7-9ABB-4E7F-87A3-5B30D1E5FAEE}" type="slidenum">
              <a:rPr kumimoji="0" lang="en-US" altLang="en-US" sz="2600" b="1" i="0" u="none" strike="noStrike" kern="1200" cap="none" spc="0" normalizeH="0" baseline="0" noProof="0" smtClean="0">
                <a:ln>
                  <a:noFill/>
                </a:ln>
                <a:solidFill>
                  <a:srgbClr val="FFFFFF"/>
                </a:solidFill>
                <a:effectLst/>
                <a:uLnTx/>
                <a:uFillTx/>
                <a:latin typeface="Arial" charset="0"/>
                <a:ea typeface="+mn-ea"/>
                <a:cs typeface="+mn-cs"/>
              </a:rPr>
              <a:pPr marL="0" marR="0" lvl="0" indent="0" algn="l" defTabSz="914400" rtl="0" eaLnBrk="1" fontAlgn="base" latinLnBrk="0" hangingPunct="1">
                <a:lnSpc>
                  <a:spcPct val="100000"/>
                </a:lnSpc>
                <a:spcBef>
                  <a:spcPct val="0"/>
                </a:spcBef>
                <a:spcAft>
                  <a:spcPct val="0"/>
                </a:spcAft>
                <a:buClrTx/>
                <a:buSzTx/>
                <a:buFontTx/>
                <a:buNone/>
                <a:tabLst/>
                <a:defRPr/>
              </a:pPr>
              <a:t>49</a:t>
            </a:fld>
            <a:endParaRPr kumimoji="0" lang="en-US" altLang="en-US" sz="2600" b="1" i="0" u="none" strike="noStrike" kern="1200" cap="none" spc="0" normalizeH="0" baseline="0" noProof="0" dirty="0">
              <a:ln>
                <a:noFill/>
              </a:ln>
              <a:solidFill>
                <a:srgbClr val="FFFFFF"/>
              </a:solidFill>
              <a:effectLst/>
              <a:uLnTx/>
              <a:uFillTx/>
              <a:latin typeface="Arial" charset="0"/>
              <a:ea typeface="+mn-ea"/>
              <a:cs typeface="+mn-cs"/>
            </a:endParaRPr>
          </a:p>
        </p:txBody>
      </p:sp>
    </p:spTree>
    <p:extLst>
      <p:ext uri="{BB962C8B-B14F-4D97-AF65-F5344CB8AC3E}">
        <p14:creationId xmlns:p14="http://schemas.microsoft.com/office/powerpoint/2010/main" val="15031552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AutoShape 2"/>
          <p:cNvSpPr>
            <a:spLocks noGrp="1" noChangeArrowheads="1"/>
          </p:cNvSpPr>
          <p:nvPr>
            <p:ph type="ctrTitle"/>
          </p:nvPr>
        </p:nvSpPr>
        <p:spPr/>
        <p:txBody>
          <a:bodyPr/>
          <a:lstStyle/>
          <a:p>
            <a:pPr eaLnBrk="1" hangingPunct="1"/>
            <a:r>
              <a:rPr lang="en-US" sz="4400" dirty="0">
                <a:solidFill>
                  <a:schemeClr val="tx2"/>
                </a:solidFill>
              </a:rPr>
              <a:t>Recent Developments with Practical Estate Planning Implications to Advisers</a:t>
            </a:r>
            <a:endParaRPr lang="en-US" altLang="en-US" sz="4400" dirty="0">
              <a:solidFill>
                <a:schemeClr val="tx2"/>
              </a:solidFill>
            </a:endParaRPr>
          </a:p>
        </p:txBody>
      </p:sp>
      <p:sp>
        <p:nvSpPr>
          <p:cNvPr id="3075" name="Rectangle 3"/>
          <p:cNvSpPr>
            <a:spLocks noGrp="1" noChangeArrowheads="1"/>
          </p:cNvSpPr>
          <p:nvPr>
            <p:ph type="subTitle" idx="1"/>
          </p:nvPr>
        </p:nvSpPr>
        <p:spPr/>
        <p:txBody>
          <a:bodyPr/>
          <a:lstStyle/>
          <a:p>
            <a:pPr eaLnBrk="1" hangingPunct="1"/>
            <a:r>
              <a:rPr lang="en-US" altLang="en-US" sz="3200" b="1" dirty="0"/>
              <a:t>Agent Confusion</a:t>
            </a:r>
          </a:p>
        </p:txBody>
      </p:sp>
      <p:sp>
        <p:nvSpPr>
          <p:cNvPr id="2" name="Slide Number Placeholder 1"/>
          <p:cNvSpPr>
            <a:spLocks noGrp="1"/>
          </p:cNvSpPr>
          <p:nvPr>
            <p:ph type="sldNum" sz="quarter" idx="12"/>
          </p:nvPr>
        </p:nvSpPr>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fld id="{DF512CA7-9ABB-4E7F-87A3-5B30D1E5FAEE}" type="slidenum">
              <a:rPr kumimoji="0" lang="en-US" altLang="en-US" sz="2600" b="1" i="0" u="none" strike="noStrike" kern="1200" cap="none" spc="0" normalizeH="0" baseline="0" noProof="0" smtClean="0">
                <a:ln>
                  <a:noFill/>
                </a:ln>
                <a:solidFill>
                  <a:srgbClr val="FFFFFF"/>
                </a:solidFill>
                <a:effectLst/>
                <a:uLnTx/>
                <a:uFillTx/>
                <a:latin typeface="Arial" charset="0"/>
                <a:ea typeface="+mn-ea"/>
                <a:cs typeface="+mn-cs"/>
              </a:rPr>
              <a:pPr marL="0" marR="0" lvl="0" indent="0" algn="l" defTabSz="914400" rtl="0" eaLnBrk="1" fontAlgn="base" latinLnBrk="0" hangingPunct="1">
                <a:lnSpc>
                  <a:spcPct val="100000"/>
                </a:lnSpc>
                <a:spcBef>
                  <a:spcPct val="0"/>
                </a:spcBef>
                <a:spcAft>
                  <a:spcPct val="0"/>
                </a:spcAft>
                <a:buClrTx/>
                <a:buSzTx/>
                <a:buFontTx/>
                <a:buNone/>
                <a:tabLst/>
                <a:defRPr/>
              </a:pPr>
              <a:t>5</a:t>
            </a:fld>
            <a:endParaRPr kumimoji="0" lang="en-US" altLang="en-US" sz="2600" b="1" i="0" u="none" strike="noStrike" kern="1200" cap="none" spc="0" normalizeH="0" baseline="0" noProof="0" dirty="0">
              <a:ln>
                <a:noFill/>
              </a:ln>
              <a:solidFill>
                <a:srgbClr val="FFFFFF"/>
              </a:solidFill>
              <a:effectLst/>
              <a:uLnTx/>
              <a:uFillTx/>
              <a:latin typeface="Arial" charset="0"/>
              <a:ea typeface="+mn-ea"/>
              <a:cs typeface="+mn-cs"/>
            </a:endParaRPr>
          </a:p>
        </p:txBody>
      </p:sp>
    </p:spTree>
    <p:extLst>
      <p:ext uri="{BB962C8B-B14F-4D97-AF65-F5344CB8AC3E}">
        <p14:creationId xmlns:p14="http://schemas.microsoft.com/office/powerpoint/2010/main" val="705888258"/>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79ABA4-1CCC-4B11-AE01-C991BD34757B}"/>
              </a:ext>
            </a:extLst>
          </p:cNvPr>
          <p:cNvSpPr>
            <a:spLocks noGrp="1"/>
          </p:cNvSpPr>
          <p:nvPr>
            <p:ph type="title"/>
          </p:nvPr>
        </p:nvSpPr>
        <p:spPr/>
        <p:txBody>
          <a:bodyPr/>
          <a:lstStyle/>
          <a:p>
            <a:r>
              <a:rPr lang="en-US" altLang="en-US" dirty="0"/>
              <a:t>Trust Protector and Revocable Trusts</a:t>
            </a:r>
            <a:endParaRPr lang="en-US" dirty="0"/>
          </a:p>
        </p:txBody>
      </p:sp>
      <p:sp>
        <p:nvSpPr>
          <p:cNvPr id="3" name="Content Placeholder 2">
            <a:extLst>
              <a:ext uri="{FF2B5EF4-FFF2-40B4-BE49-F238E27FC236}">
                <a16:creationId xmlns:a16="http://schemas.microsoft.com/office/drawing/2014/main" id="{03F2FFB9-9F29-42B9-8C51-362E982A4F63}"/>
              </a:ext>
            </a:extLst>
          </p:cNvPr>
          <p:cNvSpPr>
            <a:spLocks noGrp="1"/>
          </p:cNvSpPr>
          <p:nvPr>
            <p:ph idx="1"/>
          </p:nvPr>
        </p:nvSpPr>
        <p:spPr/>
        <p:txBody>
          <a:bodyPr/>
          <a:lstStyle/>
          <a:p>
            <a:r>
              <a:rPr lang="en-US" dirty="0">
                <a:solidFill>
                  <a:schemeClr val="tx2"/>
                </a:solidFill>
              </a:rPr>
              <a:t>UTC views revocable trusts as a will substitute so remainder beneficiaries have no standing to sue or demand an accounting.</a:t>
            </a:r>
          </a:p>
          <a:p>
            <a:r>
              <a:rPr lang="en-US" dirty="0">
                <a:solidFill>
                  <a:schemeClr val="tx2"/>
                </a:solidFill>
              </a:rPr>
              <a:t>With aging client make revocable trusts more robust by incorporating a trust protector to act in a fiduciary capacity to replace the trustee and take protective actions.</a:t>
            </a:r>
          </a:p>
        </p:txBody>
      </p:sp>
      <p:sp>
        <p:nvSpPr>
          <p:cNvPr id="4" name="Slide Number Placeholder 3">
            <a:extLst>
              <a:ext uri="{FF2B5EF4-FFF2-40B4-BE49-F238E27FC236}">
                <a16:creationId xmlns:a16="http://schemas.microsoft.com/office/drawing/2014/main" id="{52CA13E4-9114-431C-B874-940948D17D38}"/>
              </a:ext>
            </a:extLst>
          </p:cNvPr>
          <p:cNvSpPr>
            <a:spLocks noGrp="1"/>
          </p:cNvSpPr>
          <p:nvPr>
            <p:ph type="sldNum" sz="quarter" idx="12"/>
          </p:nvPr>
        </p:nvSpPr>
        <p:spPr/>
        <p:txBody>
          <a:bodyPr/>
          <a:lstStyle/>
          <a:p>
            <a:pPr>
              <a:defRPr/>
            </a:pPr>
            <a:fld id="{5BDBC964-145E-46F2-873C-964447E6BE34}" type="slidenum">
              <a:rPr lang="en-US" altLang="en-US" smtClean="0"/>
              <a:pPr>
                <a:defRPr/>
              </a:pPr>
              <a:t>50</a:t>
            </a:fld>
            <a:endParaRPr lang="en-US" altLang="en-US" dirty="0"/>
          </a:p>
        </p:txBody>
      </p:sp>
    </p:spTree>
    <p:extLst>
      <p:ext uri="{BB962C8B-B14F-4D97-AF65-F5344CB8AC3E}">
        <p14:creationId xmlns:p14="http://schemas.microsoft.com/office/powerpoint/2010/main" val="2689979175"/>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AutoShape 2"/>
          <p:cNvSpPr>
            <a:spLocks noGrp="1" noChangeArrowheads="1"/>
          </p:cNvSpPr>
          <p:nvPr>
            <p:ph type="ctrTitle"/>
          </p:nvPr>
        </p:nvSpPr>
        <p:spPr/>
        <p:txBody>
          <a:bodyPr/>
          <a:lstStyle/>
          <a:p>
            <a:pPr eaLnBrk="1" hangingPunct="1"/>
            <a:r>
              <a:rPr lang="en-US" sz="4400" dirty="0">
                <a:solidFill>
                  <a:schemeClr val="tx2"/>
                </a:solidFill>
              </a:rPr>
              <a:t>Recent Developments with Practical Estate Planning Implications to Advisers</a:t>
            </a:r>
            <a:endParaRPr lang="en-US" altLang="en-US" sz="4400" dirty="0">
              <a:solidFill>
                <a:schemeClr val="tx2"/>
              </a:solidFill>
            </a:endParaRPr>
          </a:p>
        </p:txBody>
      </p:sp>
      <p:sp>
        <p:nvSpPr>
          <p:cNvPr id="3075" name="Rectangle 3"/>
          <p:cNvSpPr>
            <a:spLocks noGrp="1" noChangeArrowheads="1"/>
          </p:cNvSpPr>
          <p:nvPr>
            <p:ph type="subTitle" idx="1"/>
          </p:nvPr>
        </p:nvSpPr>
        <p:spPr/>
        <p:txBody>
          <a:bodyPr/>
          <a:lstStyle/>
          <a:p>
            <a:pPr eaLnBrk="1" hangingPunct="1"/>
            <a:r>
              <a:rPr lang="en-US" altLang="en-US" sz="3200" dirty="0"/>
              <a:t>Repurpose Old Irrevocable Trust Into ILIT</a:t>
            </a:r>
          </a:p>
        </p:txBody>
      </p:sp>
      <p:sp>
        <p:nvSpPr>
          <p:cNvPr id="2" name="Slide Number Placeholder 1"/>
          <p:cNvSpPr>
            <a:spLocks noGrp="1"/>
          </p:cNvSpPr>
          <p:nvPr>
            <p:ph type="sldNum" sz="quarter" idx="12"/>
          </p:nvPr>
        </p:nvSpPr>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fld id="{DF512CA7-9ABB-4E7F-87A3-5B30D1E5FAEE}" type="slidenum">
              <a:rPr kumimoji="0" lang="en-US" altLang="en-US" sz="2600" b="1" i="0" u="none" strike="noStrike" kern="1200" cap="none" spc="0" normalizeH="0" baseline="0" noProof="0" smtClean="0">
                <a:ln>
                  <a:noFill/>
                </a:ln>
                <a:solidFill>
                  <a:srgbClr val="FFFFFF"/>
                </a:solidFill>
                <a:effectLst/>
                <a:uLnTx/>
                <a:uFillTx/>
                <a:latin typeface="Arial" charset="0"/>
                <a:ea typeface="+mn-ea"/>
                <a:cs typeface="+mn-cs"/>
              </a:rPr>
              <a:pPr marL="0" marR="0" lvl="0" indent="0" algn="l" defTabSz="914400" rtl="0" eaLnBrk="1" fontAlgn="base" latinLnBrk="0" hangingPunct="1">
                <a:lnSpc>
                  <a:spcPct val="100000"/>
                </a:lnSpc>
                <a:spcBef>
                  <a:spcPct val="0"/>
                </a:spcBef>
                <a:spcAft>
                  <a:spcPct val="0"/>
                </a:spcAft>
                <a:buClrTx/>
                <a:buSzTx/>
                <a:buFontTx/>
                <a:buNone/>
                <a:tabLst/>
                <a:defRPr/>
              </a:pPr>
              <a:t>51</a:t>
            </a:fld>
            <a:endParaRPr kumimoji="0" lang="en-US" altLang="en-US" sz="2600" b="1" i="0" u="none" strike="noStrike" kern="1200" cap="none" spc="0" normalizeH="0" baseline="0" noProof="0" dirty="0">
              <a:ln>
                <a:noFill/>
              </a:ln>
              <a:solidFill>
                <a:srgbClr val="FFFFFF"/>
              </a:solidFill>
              <a:effectLst/>
              <a:uLnTx/>
              <a:uFillTx/>
              <a:latin typeface="Arial" charset="0"/>
              <a:ea typeface="+mn-ea"/>
              <a:cs typeface="+mn-cs"/>
            </a:endParaRPr>
          </a:p>
        </p:txBody>
      </p:sp>
    </p:spTree>
    <p:extLst>
      <p:ext uri="{BB962C8B-B14F-4D97-AF65-F5344CB8AC3E}">
        <p14:creationId xmlns:p14="http://schemas.microsoft.com/office/powerpoint/2010/main" val="1762423761"/>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5AA54C-74C7-4D61-9AAF-5F66C0092B23}"/>
              </a:ext>
            </a:extLst>
          </p:cNvPr>
          <p:cNvSpPr>
            <a:spLocks noGrp="1"/>
          </p:cNvSpPr>
          <p:nvPr>
            <p:ph type="title"/>
          </p:nvPr>
        </p:nvSpPr>
        <p:spPr/>
        <p:txBody>
          <a:bodyPr/>
          <a:lstStyle/>
          <a:p>
            <a:r>
              <a:rPr lang="en-US" altLang="en-US" dirty="0"/>
              <a:t>Repurpose Old Irrevocable Trust Into ILIT - 1</a:t>
            </a:r>
            <a:endParaRPr lang="en-US" dirty="0"/>
          </a:p>
        </p:txBody>
      </p:sp>
      <p:sp>
        <p:nvSpPr>
          <p:cNvPr id="3" name="Content Placeholder 2">
            <a:extLst>
              <a:ext uri="{FF2B5EF4-FFF2-40B4-BE49-F238E27FC236}">
                <a16:creationId xmlns:a16="http://schemas.microsoft.com/office/drawing/2014/main" id="{12888AEC-E6DA-4842-858F-C4B3F134B171}"/>
              </a:ext>
            </a:extLst>
          </p:cNvPr>
          <p:cNvSpPr>
            <a:spLocks noGrp="1"/>
          </p:cNvSpPr>
          <p:nvPr>
            <p:ph idx="1"/>
          </p:nvPr>
        </p:nvSpPr>
        <p:spPr/>
        <p:txBody>
          <a:bodyPr/>
          <a:lstStyle/>
          <a:p>
            <a:r>
              <a:rPr lang="en-US" sz="1800" dirty="0">
                <a:solidFill>
                  <a:schemeClr val="tx2"/>
                </a:solidFill>
              </a:rPr>
              <a:t>Many old irrevocable trusts have significant assets but were not designed to hold life insurance.</a:t>
            </a:r>
          </a:p>
          <a:p>
            <a:r>
              <a:rPr lang="en-US" sz="1800" dirty="0">
                <a:solidFill>
                  <a:schemeClr val="tx2"/>
                </a:solidFill>
              </a:rPr>
              <a:t>Modify existing irrevocable trust so that it can hold life insurance (and if there is an existing ILIT decanting or merging it into the modified irrevocable trust). </a:t>
            </a:r>
          </a:p>
          <a:p>
            <a:r>
              <a:rPr lang="en-US" sz="1800" dirty="0">
                <a:solidFill>
                  <a:schemeClr val="tx2"/>
                </a:solidFill>
              </a:rPr>
              <a:t>Permits redeployment of dollars in old irrevocable trust to insurance premiums, simplifying the client’s planning by eliminating extraneous trusts, and improving their overall planning by modernizing the old trust in the process. </a:t>
            </a:r>
          </a:p>
          <a:p>
            <a:r>
              <a:rPr lang="en-US" sz="1800" dirty="0">
                <a:solidFill>
                  <a:schemeClr val="tx2"/>
                </a:solidFill>
              </a:rPr>
              <a:t>Impediment - old irrevocable trust does not have a person who can serve as trustee for the life insurance. The trust might have named the spouse as a trustee without a separate insurance trustee provision and the spouse cannot have powers of life insurance on her life without creating estate inclusion issues. The trust might have named an institutional trustee who will not approve the insurance the clients wish. </a:t>
            </a:r>
          </a:p>
        </p:txBody>
      </p:sp>
      <p:sp>
        <p:nvSpPr>
          <p:cNvPr id="4" name="Slide Number Placeholder 3">
            <a:extLst>
              <a:ext uri="{FF2B5EF4-FFF2-40B4-BE49-F238E27FC236}">
                <a16:creationId xmlns:a16="http://schemas.microsoft.com/office/drawing/2014/main" id="{4DE7A8B8-2ABB-4426-B9AB-986A2C2B8D03}"/>
              </a:ext>
            </a:extLst>
          </p:cNvPr>
          <p:cNvSpPr>
            <a:spLocks noGrp="1"/>
          </p:cNvSpPr>
          <p:nvPr>
            <p:ph type="sldNum" sz="quarter" idx="12"/>
          </p:nvPr>
        </p:nvSpPr>
        <p:spPr/>
        <p:txBody>
          <a:bodyPr/>
          <a:lstStyle/>
          <a:p>
            <a:pPr>
              <a:defRPr/>
            </a:pPr>
            <a:fld id="{5BDBC964-145E-46F2-873C-964447E6BE34}" type="slidenum">
              <a:rPr lang="en-US" altLang="en-US" smtClean="0"/>
              <a:pPr>
                <a:defRPr/>
              </a:pPr>
              <a:t>52</a:t>
            </a:fld>
            <a:endParaRPr lang="en-US" altLang="en-US" dirty="0"/>
          </a:p>
        </p:txBody>
      </p:sp>
    </p:spTree>
    <p:extLst>
      <p:ext uri="{BB962C8B-B14F-4D97-AF65-F5344CB8AC3E}">
        <p14:creationId xmlns:p14="http://schemas.microsoft.com/office/powerpoint/2010/main" val="321864206"/>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5AA54C-74C7-4D61-9AAF-5F66C0092B23}"/>
              </a:ext>
            </a:extLst>
          </p:cNvPr>
          <p:cNvSpPr>
            <a:spLocks noGrp="1"/>
          </p:cNvSpPr>
          <p:nvPr>
            <p:ph type="title"/>
          </p:nvPr>
        </p:nvSpPr>
        <p:spPr/>
        <p:txBody>
          <a:bodyPr/>
          <a:lstStyle/>
          <a:p>
            <a:r>
              <a:rPr lang="en-US" altLang="en-US" dirty="0"/>
              <a:t>Repurpose Old Irrevocable Trust Into ILIT - 2</a:t>
            </a:r>
            <a:endParaRPr lang="en-US" dirty="0"/>
          </a:p>
        </p:txBody>
      </p:sp>
      <p:sp>
        <p:nvSpPr>
          <p:cNvPr id="3" name="Content Placeholder 2">
            <a:extLst>
              <a:ext uri="{FF2B5EF4-FFF2-40B4-BE49-F238E27FC236}">
                <a16:creationId xmlns:a16="http://schemas.microsoft.com/office/drawing/2014/main" id="{12888AEC-E6DA-4842-858F-C4B3F134B171}"/>
              </a:ext>
            </a:extLst>
          </p:cNvPr>
          <p:cNvSpPr>
            <a:spLocks noGrp="1"/>
          </p:cNvSpPr>
          <p:nvPr>
            <p:ph idx="1"/>
          </p:nvPr>
        </p:nvSpPr>
        <p:spPr/>
        <p:txBody>
          <a:bodyPr/>
          <a:lstStyle/>
          <a:p>
            <a:r>
              <a:rPr lang="en-US" sz="1600" dirty="0">
                <a:solidFill>
                  <a:schemeClr val="tx2"/>
                </a:solidFill>
              </a:rPr>
              <a:t>How can this transformation be accomplished? </a:t>
            </a:r>
          </a:p>
          <a:p>
            <a:r>
              <a:rPr lang="en-US" sz="1600" dirty="0">
                <a:solidFill>
                  <a:schemeClr val="tx2"/>
                </a:solidFill>
              </a:rPr>
              <a:t>While some modern trusts are so flexible that they by their terms might permit a host of modifications (e.g., trust protector action), few older trusts are so malleable. </a:t>
            </a:r>
          </a:p>
          <a:p>
            <a:r>
              <a:rPr lang="en-US" sz="1600" dirty="0">
                <a:solidFill>
                  <a:schemeClr val="tx2"/>
                </a:solidFill>
              </a:rPr>
              <a:t>The old irrevocable trust could be decanted into a new trust, or perhaps a non-judicial modification of the old trust might achieve the desired result. Delaware has a particularly robust, although relatively new, statute governing non-judicial modification. </a:t>
            </a:r>
          </a:p>
          <a:p>
            <a:r>
              <a:rPr lang="en-US" sz="1600" dirty="0">
                <a:solidFill>
                  <a:schemeClr val="tx2"/>
                </a:solidFill>
              </a:rPr>
              <a:t>The gist of either approach would be to modify the terms of the old irrevocable trust to add insurance provisions and in many cases to bifurcate the trustee role, or perhaps more specifically the investment trustee or advisor role, into a general investment adviser position and a separate insurance adviser or trustee provision naming someone independent to serve in the latter capacity. This bifurcation may permit the client to continue to serve as the investment trustee of her trust determining which family business interests to retain, but a new independent person who would not be insured by the trust, would hold all insurance related powers.</a:t>
            </a:r>
          </a:p>
        </p:txBody>
      </p:sp>
      <p:sp>
        <p:nvSpPr>
          <p:cNvPr id="4" name="Slide Number Placeholder 3">
            <a:extLst>
              <a:ext uri="{FF2B5EF4-FFF2-40B4-BE49-F238E27FC236}">
                <a16:creationId xmlns:a16="http://schemas.microsoft.com/office/drawing/2014/main" id="{4DE7A8B8-2ABB-4426-B9AB-986A2C2B8D03}"/>
              </a:ext>
            </a:extLst>
          </p:cNvPr>
          <p:cNvSpPr>
            <a:spLocks noGrp="1"/>
          </p:cNvSpPr>
          <p:nvPr>
            <p:ph type="sldNum" sz="quarter" idx="12"/>
          </p:nvPr>
        </p:nvSpPr>
        <p:spPr/>
        <p:txBody>
          <a:bodyPr/>
          <a:lstStyle/>
          <a:p>
            <a:pPr>
              <a:defRPr/>
            </a:pPr>
            <a:fld id="{5BDBC964-145E-46F2-873C-964447E6BE34}" type="slidenum">
              <a:rPr lang="en-US" altLang="en-US" smtClean="0"/>
              <a:pPr>
                <a:defRPr/>
              </a:pPr>
              <a:t>53</a:t>
            </a:fld>
            <a:endParaRPr lang="en-US" altLang="en-US" dirty="0"/>
          </a:p>
        </p:txBody>
      </p:sp>
    </p:spTree>
    <p:extLst>
      <p:ext uri="{BB962C8B-B14F-4D97-AF65-F5344CB8AC3E}">
        <p14:creationId xmlns:p14="http://schemas.microsoft.com/office/powerpoint/2010/main" val="4164048276"/>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AutoShape 2"/>
          <p:cNvSpPr>
            <a:spLocks noGrp="1" noChangeArrowheads="1"/>
          </p:cNvSpPr>
          <p:nvPr>
            <p:ph type="ctrTitle"/>
          </p:nvPr>
        </p:nvSpPr>
        <p:spPr/>
        <p:txBody>
          <a:bodyPr/>
          <a:lstStyle/>
          <a:p>
            <a:pPr eaLnBrk="1" hangingPunct="1"/>
            <a:r>
              <a:rPr lang="en-US" sz="4400" dirty="0">
                <a:solidFill>
                  <a:schemeClr val="tx2"/>
                </a:solidFill>
              </a:rPr>
              <a:t>Recent Developments with Practical Estate Planning Implications to Advisers</a:t>
            </a:r>
            <a:endParaRPr lang="en-US" altLang="en-US" sz="4400" dirty="0">
              <a:solidFill>
                <a:schemeClr val="tx2"/>
              </a:solidFill>
            </a:endParaRPr>
          </a:p>
        </p:txBody>
      </p:sp>
      <p:sp>
        <p:nvSpPr>
          <p:cNvPr id="3075" name="Rectangle 3"/>
          <p:cNvSpPr>
            <a:spLocks noGrp="1" noChangeArrowheads="1"/>
          </p:cNvSpPr>
          <p:nvPr>
            <p:ph type="subTitle" idx="1"/>
          </p:nvPr>
        </p:nvSpPr>
        <p:spPr/>
        <p:txBody>
          <a:bodyPr/>
          <a:lstStyle/>
          <a:p>
            <a:pPr eaLnBrk="1" hangingPunct="1"/>
            <a:r>
              <a:rPr lang="en-US" altLang="en-US" sz="3200" dirty="0"/>
              <a:t>Definition of Estate Planning</a:t>
            </a:r>
          </a:p>
        </p:txBody>
      </p:sp>
      <p:sp>
        <p:nvSpPr>
          <p:cNvPr id="2" name="Slide Number Placeholder 1"/>
          <p:cNvSpPr>
            <a:spLocks noGrp="1"/>
          </p:cNvSpPr>
          <p:nvPr>
            <p:ph type="sldNum" sz="quarter" idx="12"/>
          </p:nvPr>
        </p:nvSpPr>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fld id="{DF512CA7-9ABB-4E7F-87A3-5B30D1E5FAEE}" type="slidenum">
              <a:rPr kumimoji="0" lang="en-US" altLang="en-US" sz="2600" b="1" i="0" u="none" strike="noStrike" kern="1200" cap="none" spc="0" normalizeH="0" baseline="0" noProof="0" smtClean="0">
                <a:ln>
                  <a:noFill/>
                </a:ln>
                <a:solidFill>
                  <a:srgbClr val="FFFFFF"/>
                </a:solidFill>
                <a:effectLst/>
                <a:uLnTx/>
                <a:uFillTx/>
                <a:latin typeface="Arial" charset="0"/>
                <a:ea typeface="+mn-ea"/>
                <a:cs typeface="+mn-cs"/>
              </a:rPr>
              <a:pPr marL="0" marR="0" lvl="0" indent="0" algn="l" defTabSz="914400" rtl="0" eaLnBrk="1" fontAlgn="base" latinLnBrk="0" hangingPunct="1">
                <a:lnSpc>
                  <a:spcPct val="100000"/>
                </a:lnSpc>
                <a:spcBef>
                  <a:spcPct val="0"/>
                </a:spcBef>
                <a:spcAft>
                  <a:spcPct val="0"/>
                </a:spcAft>
                <a:buClrTx/>
                <a:buSzTx/>
                <a:buFontTx/>
                <a:buNone/>
                <a:tabLst/>
                <a:defRPr/>
              </a:pPr>
              <a:t>54</a:t>
            </a:fld>
            <a:endParaRPr kumimoji="0" lang="en-US" altLang="en-US" sz="2600" b="1" i="0" u="none" strike="noStrike" kern="1200" cap="none" spc="0" normalizeH="0" baseline="0" noProof="0" dirty="0">
              <a:ln>
                <a:noFill/>
              </a:ln>
              <a:solidFill>
                <a:srgbClr val="FFFFFF"/>
              </a:solidFill>
              <a:effectLst/>
              <a:uLnTx/>
              <a:uFillTx/>
              <a:latin typeface="Arial" charset="0"/>
              <a:ea typeface="+mn-ea"/>
              <a:cs typeface="+mn-cs"/>
            </a:endParaRPr>
          </a:p>
        </p:txBody>
      </p:sp>
    </p:spTree>
    <p:extLst>
      <p:ext uri="{BB962C8B-B14F-4D97-AF65-F5344CB8AC3E}">
        <p14:creationId xmlns:p14="http://schemas.microsoft.com/office/powerpoint/2010/main" val="3608792892"/>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C6BE5B-896A-42E7-B1D6-6F11025A9EF9}"/>
              </a:ext>
            </a:extLst>
          </p:cNvPr>
          <p:cNvSpPr>
            <a:spLocks noGrp="1"/>
          </p:cNvSpPr>
          <p:nvPr>
            <p:ph type="title"/>
          </p:nvPr>
        </p:nvSpPr>
        <p:spPr/>
        <p:txBody>
          <a:bodyPr/>
          <a:lstStyle/>
          <a:p>
            <a:r>
              <a:rPr lang="en-US" altLang="en-US" dirty="0"/>
              <a:t>Definition of Estate Planning</a:t>
            </a:r>
            <a:endParaRPr lang="en-US" dirty="0"/>
          </a:p>
        </p:txBody>
      </p:sp>
      <p:sp>
        <p:nvSpPr>
          <p:cNvPr id="3" name="Content Placeholder 2">
            <a:extLst>
              <a:ext uri="{FF2B5EF4-FFF2-40B4-BE49-F238E27FC236}">
                <a16:creationId xmlns:a16="http://schemas.microsoft.com/office/drawing/2014/main" id="{36E7B56A-6444-41D5-B637-29EF52F00555}"/>
              </a:ext>
            </a:extLst>
          </p:cNvPr>
          <p:cNvSpPr>
            <a:spLocks noGrp="1"/>
          </p:cNvSpPr>
          <p:nvPr>
            <p:ph idx="1"/>
          </p:nvPr>
        </p:nvSpPr>
        <p:spPr/>
        <p:txBody>
          <a:bodyPr/>
          <a:lstStyle/>
          <a:p>
            <a:r>
              <a:rPr lang="en-US" sz="1800" dirty="0">
                <a:solidFill>
                  <a:schemeClr val="tx2"/>
                </a:solidFill>
              </a:rPr>
              <a:t>Robert Laura: “…as we seek to do what’s in our clients’ best interests, we need to begin to examine more than asset allocation, income needs, and behavioral finance… and references to comprehensive or holistic planning need to include aspects of longevity and healthy aging as we embrace the notion that happiness and well-being in retirement are dictated by things such as relationships, mobility and brain functionality, not just dollars…”</a:t>
            </a:r>
          </a:p>
          <a:p>
            <a:r>
              <a:rPr lang="en-US" sz="1800" dirty="0">
                <a:solidFill>
                  <a:schemeClr val="tx2"/>
                </a:solidFill>
              </a:rPr>
              <a:t>Charlie Douglas: According to a recent WealthCounsel survey, three-fourths of Americans are confused regarding their thoughts about estate planning. This lack of clarity around estate planning helps explain the lack of public engagement, where 64 percent of Americans don’t even have a will. “Estate planning” is a multidisciplinary process where planning professionals are collaboratively engaged in protecting, preserving and enhancing the family through the accumulation, conservation and distribution of one’s assets and values.</a:t>
            </a:r>
          </a:p>
          <a:p>
            <a:endParaRPr lang="en-US" sz="1800" dirty="0">
              <a:solidFill>
                <a:schemeClr val="tx2"/>
              </a:solidFill>
            </a:endParaRPr>
          </a:p>
        </p:txBody>
      </p:sp>
      <p:sp>
        <p:nvSpPr>
          <p:cNvPr id="4" name="Slide Number Placeholder 3">
            <a:extLst>
              <a:ext uri="{FF2B5EF4-FFF2-40B4-BE49-F238E27FC236}">
                <a16:creationId xmlns:a16="http://schemas.microsoft.com/office/drawing/2014/main" id="{95FCAFE4-303E-40E3-B789-33CA7A99FE75}"/>
              </a:ext>
            </a:extLst>
          </p:cNvPr>
          <p:cNvSpPr>
            <a:spLocks noGrp="1"/>
          </p:cNvSpPr>
          <p:nvPr>
            <p:ph type="sldNum" sz="quarter" idx="12"/>
          </p:nvPr>
        </p:nvSpPr>
        <p:spPr/>
        <p:txBody>
          <a:bodyPr/>
          <a:lstStyle/>
          <a:p>
            <a:pPr>
              <a:defRPr/>
            </a:pPr>
            <a:fld id="{5BDBC964-145E-46F2-873C-964447E6BE34}" type="slidenum">
              <a:rPr lang="en-US" altLang="en-US" smtClean="0"/>
              <a:pPr>
                <a:defRPr/>
              </a:pPr>
              <a:t>55</a:t>
            </a:fld>
            <a:endParaRPr lang="en-US" altLang="en-US" dirty="0"/>
          </a:p>
        </p:txBody>
      </p:sp>
    </p:spTree>
    <p:extLst>
      <p:ext uri="{BB962C8B-B14F-4D97-AF65-F5344CB8AC3E}">
        <p14:creationId xmlns:p14="http://schemas.microsoft.com/office/powerpoint/2010/main" val="3316571768"/>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C6BE5B-896A-42E7-B1D6-6F11025A9EF9}"/>
              </a:ext>
            </a:extLst>
          </p:cNvPr>
          <p:cNvSpPr>
            <a:spLocks noGrp="1"/>
          </p:cNvSpPr>
          <p:nvPr>
            <p:ph type="title"/>
          </p:nvPr>
        </p:nvSpPr>
        <p:spPr/>
        <p:txBody>
          <a:bodyPr/>
          <a:lstStyle/>
          <a:p>
            <a:r>
              <a:rPr lang="en-US" altLang="en-US" dirty="0"/>
              <a:t>Definition of Estate Planning</a:t>
            </a:r>
            <a:endParaRPr lang="en-US" dirty="0"/>
          </a:p>
        </p:txBody>
      </p:sp>
      <p:sp>
        <p:nvSpPr>
          <p:cNvPr id="3" name="Content Placeholder 2">
            <a:extLst>
              <a:ext uri="{FF2B5EF4-FFF2-40B4-BE49-F238E27FC236}">
                <a16:creationId xmlns:a16="http://schemas.microsoft.com/office/drawing/2014/main" id="{36E7B56A-6444-41D5-B637-29EF52F00555}"/>
              </a:ext>
            </a:extLst>
          </p:cNvPr>
          <p:cNvSpPr>
            <a:spLocks noGrp="1"/>
          </p:cNvSpPr>
          <p:nvPr>
            <p:ph idx="1"/>
          </p:nvPr>
        </p:nvSpPr>
        <p:spPr/>
        <p:txBody>
          <a:bodyPr/>
          <a:lstStyle/>
          <a:p>
            <a:r>
              <a:rPr lang="en-US" sz="1800" dirty="0">
                <a:solidFill>
                  <a:schemeClr val="tx2"/>
                </a:solidFill>
              </a:rPr>
              <a:t>Steve Leimberg’s definition: “The process of accumulating, conserving, and distributing an estate in the manner that most efficiently and effectively accomplishes the client's objectives and that person's beneficiaries' needs and circumstances.”</a:t>
            </a:r>
          </a:p>
          <a:p>
            <a:r>
              <a:rPr lang="en-US" sz="1800" dirty="0">
                <a:solidFill>
                  <a:schemeClr val="tx2"/>
                </a:solidFill>
              </a:rPr>
              <a:t>Bob Esperti and Reno Peterson (provided by Dave Holaday): “Estate planning is the process of controlling and protecting your assets during your life and passing your assets to whom you want, when you want and the way you want while minimizing taxes and expenses.”</a:t>
            </a:r>
          </a:p>
          <a:p>
            <a:endParaRPr lang="en-US" sz="1800" dirty="0">
              <a:solidFill>
                <a:schemeClr val="tx2"/>
              </a:solidFill>
            </a:endParaRPr>
          </a:p>
        </p:txBody>
      </p:sp>
      <p:sp>
        <p:nvSpPr>
          <p:cNvPr id="4" name="Slide Number Placeholder 3">
            <a:extLst>
              <a:ext uri="{FF2B5EF4-FFF2-40B4-BE49-F238E27FC236}">
                <a16:creationId xmlns:a16="http://schemas.microsoft.com/office/drawing/2014/main" id="{95FCAFE4-303E-40E3-B789-33CA7A99FE75}"/>
              </a:ext>
            </a:extLst>
          </p:cNvPr>
          <p:cNvSpPr>
            <a:spLocks noGrp="1"/>
          </p:cNvSpPr>
          <p:nvPr>
            <p:ph type="sldNum" sz="quarter" idx="12"/>
          </p:nvPr>
        </p:nvSpPr>
        <p:spPr/>
        <p:txBody>
          <a:bodyPr/>
          <a:lstStyle/>
          <a:p>
            <a:pPr>
              <a:defRPr/>
            </a:pPr>
            <a:fld id="{5BDBC964-145E-46F2-873C-964447E6BE34}" type="slidenum">
              <a:rPr lang="en-US" altLang="en-US" smtClean="0"/>
              <a:pPr>
                <a:defRPr/>
              </a:pPr>
              <a:t>56</a:t>
            </a:fld>
            <a:endParaRPr lang="en-US" altLang="en-US" dirty="0"/>
          </a:p>
        </p:txBody>
      </p:sp>
    </p:spTree>
    <p:extLst>
      <p:ext uri="{BB962C8B-B14F-4D97-AF65-F5344CB8AC3E}">
        <p14:creationId xmlns:p14="http://schemas.microsoft.com/office/powerpoint/2010/main" val="4051089800"/>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11"/>
          <p:cNvSpPr>
            <a:spLocks noGrp="1" noChangeArrowheads="1"/>
          </p:cNvSpPr>
          <p:nvPr>
            <p:ph type="sldNum" sz="quarter" idx="4"/>
          </p:nvPr>
        </p:nvSpPr>
        <p:spPr/>
        <p:txBody>
          <a:bodyPr/>
          <a:lstStyle/>
          <a:p>
            <a:fld id="{E6A43F04-4510-40E0-BBCC-EF248B09D30D}" type="slidenum">
              <a:rPr lang="en-US" altLang="en-US"/>
              <a:pPr/>
              <a:t>57</a:t>
            </a:fld>
            <a:endParaRPr lang="en-US" altLang="en-US" dirty="0"/>
          </a:p>
        </p:txBody>
      </p:sp>
      <p:sp>
        <p:nvSpPr>
          <p:cNvPr id="46082" name="AutoShape 2"/>
          <p:cNvSpPr>
            <a:spLocks noGrp="1" noChangeArrowheads="1"/>
          </p:cNvSpPr>
          <p:nvPr>
            <p:ph type="ctrTitle"/>
          </p:nvPr>
        </p:nvSpPr>
        <p:spPr/>
        <p:txBody>
          <a:bodyPr/>
          <a:lstStyle/>
          <a:p>
            <a:r>
              <a:rPr lang="en-US" altLang="en-US" sz="5400" dirty="0">
                <a:solidFill>
                  <a:schemeClr val="tx2"/>
                </a:solidFill>
              </a:rPr>
              <a:t>Health Challenges Affect Planning</a:t>
            </a:r>
          </a:p>
        </p:txBody>
      </p:sp>
      <p:sp>
        <p:nvSpPr>
          <p:cNvPr id="46083" name="Rectangle 3"/>
          <p:cNvSpPr>
            <a:spLocks noGrp="1" noChangeArrowheads="1"/>
          </p:cNvSpPr>
          <p:nvPr>
            <p:ph type="subTitle" idx="1"/>
          </p:nvPr>
        </p:nvSpPr>
        <p:spPr/>
        <p:txBody>
          <a:bodyPr/>
          <a:lstStyle/>
          <a:p>
            <a:r>
              <a:rPr lang="en-US" altLang="en-US" dirty="0"/>
              <a:t>Human Aspects</a:t>
            </a:r>
            <a:br>
              <a:rPr lang="en-US" altLang="en-US" dirty="0"/>
            </a:br>
            <a:r>
              <a:rPr lang="en-US" altLang="en-US" dirty="0"/>
              <a:t>of Estate Planning</a:t>
            </a:r>
          </a:p>
        </p:txBody>
      </p:sp>
    </p:spTree>
    <p:extLst>
      <p:ext uri="{BB962C8B-B14F-4D97-AF65-F5344CB8AC3E}">
        <p14:creationId xmlns:p14="http://schemas.microsoft.com/office/powerpoint/2010/main" val="4031963369"/>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a:spLocks noGrp="1"/>
          </p:cNvSpPr>
          <p:nvPr>
            <p:ph type="sldNum" sz="quarter" idx="12"/>
          </p:nvPr>
        </p:nvSpPr>
        <p:spPr/>
        <p:txBody>
          <a:bodyPr/>
          <a:lstStyle/>
          <a:p>
            <a:fld id="{0CA8672B-5518-4F0D-A35F-3A1AD4197D87}" type="slidenum">
              <a:rPr lang="en-US" altLang="en-US"/>
              <a:pPr/>
              <a:t>58</a:t>
            </a:fld>
            <a:endParaRPr lang="en-US" altLang="en-US" dirty="0"/>
          </a:p>
        </p:txBody>
      </p:sp>
      <p:sp>
        <p:nvSpPr>
          <p:cNvPr id="26626" name="AutoShape 2"/>
          <p:cNvSpPr>
            <a:spLocks noGrp="1" noChangeArrowheads="1"/>
          </p:cNvSpPr>
          <p:nvPr>
            <p:ph type="title"/>
          </p:nvPr>
        </p:nvSpPr>
        <p:spPr/>
        <p:txBody>
          <a:bodyPr/>
          <a:lstStyle/>
          <a:p>
            <a:r>
              <a:rPr lang="en-US" altLang="en-US" sz="3200" dirty="0"/>
              <a:t>Health Issues Affect Estate Planning: More Common than Realized</a:t>
            </a:r>
          </a:p>
        </p:txBody>
      </p:sp>
      <p:sp>
        <p:nvSpPr>
          <p:cNvPr id="26627" name="Rectangle 3"/>
          <p:cNvSpPr>
            <a:spLocks noGrp="1" noChangeArrowheads="1"/>
          </p:cNvSpPr>
          <p:nvPr>
            <p:ph type="body" idx="1"/>
          </p:nvPr>
        </p:nvSpPr>
        <p:spPr/>
        <p:txBody>
          <a:bodyPr/>
          <a:lstStyle/>
          <a:p>
            <a:r>
              <a:rPr lang="en-US" altLang="en-US" sz="2400" dirty="0">
                <a:solidFill>
                  <a:schemeClr val="tx2"/>
                </a:solidFill>
              </a:rPr>
              <a:t>5 million Americans are living with Alzheimer's disease </a:t>
            </a:r>
          </a:p>
          <a:p>
            <a:r>
              <a:rPr lang="en-US" altLang="en-US" sz="2400" dirty="0">
                <a:solidFill>
                  <a:schemeClr val="tx2"/>
                </a:solidFill>
              </a:rPr>
              <a:t>24 million Americans are living with COPD</a:t>
            </a:r>
          </a:p>
          <a:p>
            <a:r>
              <a:rPr lang="en-US" altLang="en-US" sz="2400" dirty="0">
                <a:solidFill>
                  <a:schemeClr val="tx2"/>
                </a:solidFill>
              </a:rPr>
              <a:t>400,000 are living with Multiple Sclerosis </a:t>
            </a:r>
          </a:p>
          <a:p>
            <a:r>
              <a:rPr lang="en-US" altLang="en-US" sz="2400" dirty="0">
                <a:solidFill>
                  <a:schemeClr val="tx2"/>
                </a:solidFill>
              </a:rPr>
              <a:t>Parkinson's disease affects 1% of those over age 65</a:t>
            </a:r>
          </a:p>
          <a:p>
            <a:r>
              <a:rPr lang="en-US" altLang="en-US" sz="2400" dirty="0">
                <a:solidFill>
                  <a:schemeClr val="tx2"/>
                </a:solidFill>
              </a:rPr>
              <a:t>120 million Americans live with some type of chronic illness. 22% of the population is estimated to be living with two or more different chronic illnesses</a:t>
            </a:r>
          </a:p>
        </p:txBody>
      </p:sp>
    </p:spTree>
    <p:extLst>
      <p:ext uri="{BB962C8B-B14F-4D97-AF65-F5344CB8AC3E}">
        <p14:creationId xmlns:p14="http://schemas.microsoft.com/office/powerpoint/2010/main" val="2675234856"/>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a:spLocks noGrp="1"/>
          </p:cNvSpPr>
          <p:nvPr>
            <p:ph type="sldNum" sz="quarter" idx="12"/>
          </p:nvPr>
        </p:nvSpPr>
        <p:spPr/>
        <p:txBody>
          <a:bodyPr/>
          <a:lstStyle/>
          <a:p>
            <a:fld id="{A4316156-68E1-4A2B-BF94-3E3C236E0BD2}" type="slidenum">
              <a:rPr lang="en-US" altLang="en-US"/>
              <a:pPr/>
              <a:t>59</a:t>
            </a:fld>
            <a:endParaRPr lang="en-US" altLang="en-US" dirty="0"/>
          </a:p>
        </p:txBody>
      </p:sp>
      <p:sp>
        <p:nvSpPr>
          <p:cNvPr id="28674" name="AutoShape 2"/>
          <p:cNvSpPr>
            <a:spLocks noGrp="1" noChangeArrowheads="1"/>
          </p:cNvSpPr>
          <p:nvPr>
            <p:ph type="title"/>
          </p:nvPr>
        </p:nvSpPr>
        <p:spPr/>
        <p:txBody>
          <a:bodyPr/>
          <a:lstStyle/>
          <a:p>
            <a:r>
              <a:rPr lang="en-US" altLang="en-US" sz="3200" dirty="0"/>
              <a:t>Health Issues Affect Estate Planning: The Home</a:t>
            </a:r>
          </a:p>
        </p:txBody>
      </p:sp>
      <p:sp>
        <p:nvSpPr>
          <p:cNvPr id="28675" name="Rectangle 3"/>
          <p:cNvSpPr>
            <a:spLocks noGrp="1" noChangeArrowheads="1"/>
          </p:cNvSpPr>
          <p:nvPr>
            <p:ph type="body" idx="1"/>
          </p:nvPr>
        </p:nvSpPr>
        <p:spPr/>
        <p:txBody>
          <a:bodyPr/>
          <a:lstStyle/>
          <a:p>
            <a:pPr>
              <a:lnSpc>
                <a:spcPct val="90000"/>
              </a:lnSpc>
            </a:pPr>
            <a:r>
              <a:rPr lang="en-US" altLang="en-US" sz="2400" dirty="0">
                <a:solidFill>
                  <a:schemeClr val="tx2"/>
                </a:solidFill>
              </a:rPr>
              <a:t>It is common for those living with chronic illness to have to expend considerable sums to make their home or apartment accessible. </a:t>
            </a:r>
          </a:p>
          <a:p>
            <a:pPr>
              <a:lnSpc>
                <a:spcPct val="90000"/>
              </a:lnSpc>
            </a:pPr>
            <a:r>
              <a:rPr lang="en-US" altLang="en-US" sz="2400" dirty="0">
                <a:solidFill>
                  <a:schemeClr val="tx2"/>
                </a:solidFill>
              </a:rPr>
              <a:t>The home become altered to remain accessible, but it also takes on an even more significant emotional role as a safe haven as illness progresses.</a:t>
            </a:r>
          </a:p>
          <a:p>
            <a:pPr>
              <a:lnSpc>
                <a:spcPct val="90000"/>
              </a:lnSpc>
            </a:pPr>
            <a:r>
              <a:rPr lang="en-US" altLang="en-US" sz="2400" dirty="0">
                <a:solidFill>
                  <a:schemeClr val="tx2"/>
                </a:solidFill>
              </a:rPr>
              <a:t>Powers of attorney with standard provisions authorizing sale of real estate, as well as trusts with similar provisions concerning residential property, may all need to be tailored</a:t>
            </a:r>
          </a:p>
        </p:txBody>
      </p:sp>
    </p:spTree>
    <p:extLst>
      <p:ext uri="{BB962C8B-B14F-4D97-AF65-F5344CB8AC3E}">
        <p14:creationId xmlns:p14="http://schemas.microsoft.com/office/powerpoint/2010/main" val="145318983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CFC9B3-1B22-48DC-92C3-4C7AD5216F04}"/>
              </a:ext>
            </a:extLst>
          </p:cNvPr>
          <p:cNvSpPr>
            <a:spLocks noGrp="1"/>
          </p:cNvSpPr>
          <p:nvPr>
            <p:ph type="title"/>
          </p:nvPr>
        </p:nvSpPr>
        <p:spPr/>
        <p:txBody>
          <a:bodyPr/>
          <a:lstStyle/>
          <a:p>
            <a:r>
              <a:rPr lang="en-US" dirty="0"/>
              <a:t>Agent Confusion - 1</a:t>
            </a:r>
          </a:p>
        </p:txBody>
      </p:sp>
      <p:sp>
        <p:nvSpPr>
          <p:cNvPr id="3" name="Content Placeholder 2">
            <a:extLst>
              <a:ext uri="{FF2B5EF4-FFF2-40B4-BE49-F238E27FC236}">
                <a16:creationId xmlns:a16="http://schemas.microsoft.com/office/drawing/2014/main" id="{6F1EDBA3-9857-4500-9100-3A5B5560BA0A}"/>
              </a:ext>
            </a:extLst>
          </p:cNvPr>
          <p:cNvSpPr>
            <a:spLocks noGrp="1"/>
          </p:cNvSpPr>
          <p:nvPr>
            <p:ph idx="1"/>
          </p:nvPr>
        </p:nvSpPr>
        <p:spPr/>
        <p:txBody>
          <a:bodyPr/>
          <a:lstStyle/>
          <a:p>
            <a:r>
              <a:rPr lang="en-US" sz="2000" dirty="0">
                <a:solidFill>
                  <a:schemeClr val="tx2"/>
                </a:solidFill>
              </a:rPr>
              <a:t>The multitude of fiduciary and quasi-fiduciary appointments aging clients make, almost entirely without professional input, can create conflicts and inconsistencies in the administration of the client’s affairs. Practitioners should expand the scope of their inquiry to determine all such appointments, be certain that they coordinate with the fiduciaries named under primary legal documents, and that they do not undermine the safeguards the planning team is endeavoring to create. As estate planning for aging clients grows in importance it also needs to evolve in scope to address a broader range of practical, non-technical, considerations.</a:t>
            </a:r>
          </a:p>
          <a:p>
            <a:r>
              <a:rPr lang="en-US" sz="2000" dirty="0">
                <a:solidFill>
                  <a:schemeClr val="tx2"/>
                </a:solidFill>
              </a:rPr>
              <a:t>Authorized signer on safe deposit box.</a:t>
            </a:r>
          </a:p>
          <a:p>
            <a:endParaRPr lang="en-US" sz="2000" dirty="0">
              <a:solidFill>
                <a:schemeClr val="tx2"/>
              </a:solidFill>
            </a:endParaRPr>
          </a:p>
        </p:txBody>
      </p:sp>
      <p:sp>
        <p:nvSpPr>
          <p:cNvPr id="4" name="Slide Number Placeholder 3">
            <a:extLst>
              <a:ext uri="{FF2B5EF4-FFF2-40B4-BE49-F238E27FC236}">
                <a16:creationId xmlns:a16="http://schemas.microsoft.com/office/drawing/2014/main" id="{7392C0A2-FB07-47E0-999E-AF1B7CF9D67C}"/>
              </a:ext>
            </a:extLst>
          </p:cNvPr>
          <p:cNvSpPr>
            <a:spLocks noGrp="1"/>
          </p:cNvSpPr>
          <p:nvPr>
            <p:ph type="sldNum" sz="quarter" idx="12"/>
          </p:nvPr>
        </p:nvSpPr>
        <p:spPr/>
        <p:txBody>
          <a:bodyPr/>
          <a:lstStyle/>
          <a:p>
            <a:pPr>
              <a:defRPr/>
            </a:pPr>
            <a:fld id="{5BDBC964-145E-46F2-873C-964447E6BE34}" type="slidenum">
              <a:rPr lang="en-US" altLang="en-US" smtClean="0"/>
              <a:pPr>
                <a:defRPr/>
              </a:pPr>
              <a:t>6</a:t>
            </a:fld>
            <a:endParaRPr lang="en-US" altLang="en-US" dirty="0"/>
          </a:p>
        </p:txBody>
      </p:sp>
    </p:spTree>
    <p:extLst>
      <p:ext uri="{BB962C8B-B14F-4D97-AF65-F5344CB8AC3E}">
        <p14:creationId xmlns:p14="http://schemas.microsoft.com/office/powerpoint/2010/main" val="276410131"/>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a:spLocks noGrp="1"/>
          </p:cNvSpPr>
          <p:nvPr>
            <p:ph type="sldNum" sz="quarter" idx="12"/>
          </p:nvPr>
        </p:nvSpPr>
        <p:spPr/>
        <p:txBody>
          <a:bodyPr/>
          <a:lstStyle/>
          <a:p>
            <a:fld id="{A46BC6C7-738B-460F-A3CF-B38F9ECBC7C1}" type="slidenum">
              <a:rPr lang="en-US" altLang="en-US"/>
              <a:pPr/>
              <a:t>60</a:t>
            </a:fld>
            <a:endParaRPr lang="en-US" altLang="en-US" dirty="0"/>
          </a:p>
        </p:txBody>
      </p:sp>
      <p:sp>
        <p:nvSpPr>
          <p:cNvPr id="29698" name="AutoShape 2"/>
          <p:cNvSpPr>
            <a:spLocks noGrp="1" noChangeArrowheads="1"/>
          </p:cNvSpPr>
          <p:nvPr>
            <p:ph type="title"/>
          </p:nvPr>
        </p:nvSpPr>
        <p:spPr/>
        <p:txBody>
          <a:bodyPr/>
          <a:lstStyle/>
          <a:p>
            <a:r>
              <a:rPr lang="en-US" altLang="en-US" sz="3200" dirty="0"/>
              <a:t>Health Issues Affect Estate Planning: Disability and Related Triggers</a:t>
            </a:r>
          </a:p>
        </p:txBody>
      </p:sp>
      <p:sp>
        <p:nvSpPr>
          <p:cNvPr id="29699" name="Rectangle 3"/>
          <p:cNvSpPr>
            <a:spLocks noGrp="1" noChangeArrowheads="1"/>
          </p:cNvSpPr>
          <p:nvPr>
            <p:ph type="body" idx="1"/>
          </p:nvPr>
        </p:nvSpPr>
        <p:spPr/>
        <p:txBody>
          <a:bodyPr/>
          <a:lstStyle/>
          <a:p>
            <a:pPr>
              <a:lnSpc>
                <a:spcPct val="90000"/>
              </a:lnSpc>
            </a:pPr>
            <a:r>
              <a:rPr lang="en-US" altLang="en-US" sz="2400" dirty="0">
                <a:solidFill>
                  <a:schemeClr val="tx2"/>
                </a:solidFill>
              </a:rPr>
              <a:t>How determine when a fiduciary should take over the management of client matters</a:t>
            </a:r>
          </a:p>
          <a:p>
            <a:pPr>
              <a:lnSpc>
                <a:spcPct val="90000"/>
              </a:lnSpc>
            </a:pPr>
            <a:r>
              <a:rPr lang="en-US" altLang="en-US" sz="2400" dirty="0">
                <a:solidFill>
                  <a:schemeClr val="tx2"/>
                </a:solidFill>
              </a:rPr>
              <a:t>The mere transition to a successor fiduciary is not necessarily the appropriate paradigm for many chronic illnesses, and may in fact not achieve the client's goals</a:t>
            </a:r>
          </a:p>
          <a:p>
            <a:pPr>
              <a:lnSpc>
                <a:spcPct val="90000"/>
              </a:lnSpc>
            </a:pPr>
            <a:r>
              <a:rPr lang="en-US" altLang="en-US" sz="2400" dirty="0">
                <a:solidFill>
                  <a:schemeClr val="tx2"/>
                </a:solidFill>
              </a:rPr>
              <a:t>Many disability provisions presume that once a client is disabled they will remain disabled. This is not always true. Consider – removing as co-trustee only if disabled for at least 30 days</a:t>
            </a:r>
          </a:p>
        </p:txBody>
      </p:sp>
    </p:spTree>
    <p:extLst>
      <p:ext uri="{BB962C8B-B14F-4D97-AF65-F5344CB8AC3E}">
        <p14:creationId xmlns:p14="http://schemas.microsoft.com/office/powerpoint/2010/main" val="2174692455"/>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a:spLocks noGrp="1"/>
          </p:cNvSpPr>
          <p:nvPr>
            <p:ph type="sldNum" sz="quarter" idx="12"/>
          </p:nvPr>
        </p:nvSpPr>
        <p:spPr/>
        <p:txBody>
          <a:bodyPr/>
          <a:lstStyle/>
          <a:p>
            <a:fld id="{C01EA4D1-A3BA-4526-B372-F5022B5BD5B3}" type="slidenum">
              <a:rPr lang="en-US" altLang="en-US"/>
              <a:pPr/>
              <a:t>61</a:t>
            </a:fld>
            <a:endParaRPr lang="en-US" altLang="en-US" dirty="0"/>
          </a:p>
        </p:txBody>
      </p:sp>
      <p:sp>
        <p:nvSpPr>
          <p:cNvPr id="30722" name="AutoShape 2"/>
          <p:cNvSpPr>
            <a:spLocks noGrp="1" noChangeArrowheads="1"/>
          </p:cNvSpPr>
          <p:nvPr>
            <p:ph type="title"/>
          </p:nvPr>
        </p:nvSpPr>
        <p:spPr/>
        <p:txBody>
          <a:bodyPr/>
          <a:lstStyle/>
          <a:p>
            <a:r>
              <a:rPr lang="en-US" altLang="en-US" sz="2800" dirty="0"/>
              <a:t>Health Issues Affect Estate Planning: Compensation of the agents and Fiduciaries</a:t>
            </a:r>
          </a:p>
        </p:txBody>
      </p:sp>
      <p:sp>
        <p:nvSpPr>
          <p:cNvPr id="30723" name="Rectangle 3"/>
          <p:cNvSpPr>
            <a:spLocks noGrp="1" noChangeArrowheads="1"/>
          </p:cNvSpPr>
          <p:nvPr>
            <p:ph type="body" idx="1"/>
          </p:nvPr>
        </p:nvSpPr>
        <p:spPr/>
        <p:txBody>
          <a:bodyPr/>
          <a:lstStyle/>
          <a:p>
            <a:r>
              <a:rPr lang="en-US" altLang="en-US" dirty="0">
                <a:solidFill>
                  <a:schemeClr val="tx2"/>
                </a:solidFill>
              </a:rPr>
              <a:t>Tailored to address the unique demands the client's illness will likely create for the agents</a:t>
            </a:r>
          </a:p>
          <a:p>
            <a:r>
              <a:rPr lang="en-US" altLang="en-US" dirty="0">
                <a:solidFill>
                  <a:schemeClr val="tx2"/>
                </a:solidFill>
              </a:rPr>
              <a:t>Compensation could also provide an important motivator for the agents to act, even though they are close friends or family who would, presumably, act without compensation</a:t>
            </a:r>
          </a:p>
          <a:p>
            <a:endParaRPr lang="en-US" altLang="en-US" dirty="0">
              <a:solidFill>
                <a:schemeClr val="tx2"/>
              </a:solidFill>
            </a:endParaRPr>
          </a:p>
        </p:txBody>
      </p:sp>
    </p:spTree>
    <p:extLst>
      <p:ext uri="{BB962C8B-B14F-4D97-AF65-F5344CB8AC3E}">
        <p14:creationId xmlns:p14="http://schemas.microsoft.com/office/powerpoint/2010/main" val="2154069077"/>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11"/>
          <p:cNvSpPr>
            <a:spLocks noGrp="1" noChangeArrowheads="1"/>
          </p:cNvSpPr>
          <p:nvPr>
            <p:ph type="sldNum" sz="quarter" idx="4"/>
          </p:nvPr>
        </p:nvSpPr>
        <p:spPr/>
        <p:txBody>
          <a:bodyPr/>
          <a:lstStyle/>
          <a:p>
            <a:fld id="{08328866-42CB-4EB5-9569-4C05D7502B2A}" type="slidenum">
              <a:rPr lang="en-US" altLang="en-US"/>
              <a:pPr/>
              <a:t>62</a:t>
            </a:fld>
            <a:endParaRPr lang="en-US" altLang="en-US" dirty="0"/>
          </a:p>
        </p:txBody>
      </p:sp>
      <p:sp>
        <p:nvSpPr>
          <p:cNvPr id="44034" name="AutoShape 2"/>
          <p:cNvSpPr>
            <a:spLocks noGrp="1" noChangeArrowheads="1"/>
          </p:cNvSpPr>
          <p:nvPr>
            <p:ph type="ctrTitle"/>
          </p:nvPr>
        </p:nvSpPr>
        <p:spPr/>
        <p:txBody>
          <a:bodyPr/>
          <a:lstStyle/>
          <a:p>
            <a:r>
              <a:rPr lang="en-US" altLang="en-US" sz="4800" dirty="0">
                <a:solidFill>
                  <a:schemeClr val="tx2"/>
                </a:solidFill>
              </a:rPr>
              <a:t>Religious Beliefs/Feelings Affect Planning</a:t>
            </a:r>
          </a:p>
        </p:txBody>
      </p:sp>
      <p:sp>
        <p:nvSpPr>
          <p:cNvPr id="44035" name="Rectangle 3"/>
          <p:cNvSpPr>
            <a:spLocks noGrp="1" noChangeArrowheads="1"/>
          </p:cNvSpPr>
          <p:nvPr>
            <p:ph type="subTitle" idx="1"/>
          </p:nvPr>
        </p:nvSpPr>
        <p:spPr/>
        <p:txBody>
          <a:bodyPr/>
          <a:lstStyle/>
          <a:p>
            <a:r>
              <a:rPr lang="en-US" altLang="en-US" dirty="0"/>
              <a:t>Human Aspects</a:t>
            </a:r>
            <a:br>
              <a:rPr lang="en-US" altLang="en-US" dirty="0"/>
            </a:br>
            <a:r>
              <a:rPr lang="en-US" altLang="en-US" dirty="0"/>
              <a:t>of Estate Planning</a:t>
            </a:r>
          </a:p>
        </p:txBody>
      </p:sp>
    </p:spTree>
    <p:extLst>
      <p:ext uri="{BB962C8B-B14F-4D97-AF65-F5344CB8AC3E}">
        <p14:creationId xmlns:p14="http://schemas.microsoft.com/office/powerpoint/2010/main" val="3336516759"/>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a:spLocks noGrp="1"/>
          </p:cNvSpPr>
          <p:nvPr>
            <p:ph type="sldNum" sz="quarter" idx="12"/>
          </p:nvPr>
        </p:nvSpPr>
        <p:spPr/>
        <p:txBody>
          <a:bodyPr/>
          <a:lstStyle/>
          <a:p>
            <a:fld id="{4ACDFB0E-6B0E-4D39-8691-3E0FD079266F}" type="slidenum">
              <a:rPr lang="en-US" altLang="en-US"/>
              <a:pPr/>
              <a:t>63</a:t>
            </a:fld>
            <a:endParaRPr lang="en-US" altLang="en-US" dirty="0"/>
          </a:p>
        </p:txBody>
      </p:sp>
      <p:sp>
        <p:nvSpPr>
          <p:cNvPr id="21506" name="AutoShape 2"/>
          <p:cNvSpPr>
            <a:spLocks noGrp="1" noChangeArrowheads="1"/>
          </p:cNvSpPr>
          <p:nvPr>
            <p:ph type="title"/>
          </p:nvPr>
        </p:nvSpPr>
        <p:spPr/>
        <p:txBody>
          <a:bodyPr/>
          <a:lstStyle/>
          <a:p>
            <a:r>
              <a:rPr lang="en-US" altLang="en-US" sz="3200" dirty="0"/>
              <a:t>Religious Affiliations and Beliefs Affect Estate Planning - Introduction</a:t>
            </a:r>
          </a:p>
        </p:txBody>
      </p:sp>
      <p:sp>
        <p:nvSpPr>
          <p:cNvPr id="21507" name="Rectangle 3"/>
          <p:cNvSpPr>
            <a:spLocks noGrp="1" noChangeArrowheads="1"/>
          </p:cNvSpPr>
          <p:nvPr>
            <p:ph type="body" idx="1"/>
          </p:nvPr>
        </p:nvSpPr>
        <p:spPr/>
        <p:txBody>
          <a:bodyPr/>
          <a:lstStyle/>
          <a:p>
            <a:pPr>
              <a:lnSpc>
                <a:spcPct val="90000"/>
              </a:lnSpc>
            </a:pPr>
            <a:r>
              <a:rPr lang="en-US" altLang="en-US" sz="2000" dirty="0">
                <a:solidFill>
                  <a:schemeClr val="tx2"/>
                </a:solidFill>
              </a:rPr>
              <a:t>95+ percent of Americans believe in God or some type of higher power</a:t>
            </a:r>
          </a:p>
          <a:p>
            <a:pPr>
              <a:lnSpc>
                <a:spcPct val="90000"/>
              </a:lnSpc>
            </a:pPr>
            <a:r>
              <a:rPr lang="en-US" altLang="en-US" sz="2000" dirty="0">
                <a:solidFill>
                  <a:schemeClr val="tx2"/>
                </a:solidFill>
              </a:rPr>
              <a:t>For some, spirituality may be a vital part of their lives, but not include a belief in God</a:t>
            </a:r>
          </a:p>
          <a:p>
            <a:pPr>
              <a:lnSpc>
                <a:spcPct val="90000"/>
              </a:lnSpc>
            </a:pPr>
            <a:r>
              <a:rPr lang="en-US" altLang="en-US" sz="2000" dirty="0">
                <a:solidFill>
                  <a:schemeClr val="tx2"/>
                </a:solidFill>
              </a:rPr>
              <a:t>No area of the law is more fraught with religious issues than estate planning</a:t>
            </a:r>
          </a:p>
          <a:p>
            <a:pPr>
              <a:lnSpc>
                <a:spcPct val="90000"/>
              </a:lnSpc>
            </a:pPr>
            <a:r>
              <a:rPr lang="en-US" altLang="en-US" sz="2000" dirty="0">
                <a:solidFill>
                  <a:schemeClr val="tx2"/>
                </a:solidFill>
              </a:rPr>
              <a:t>Estate Planning should not be just about the transmission of wealth.  Estate planning should be about the transmission of values -- this encompasses the transmission of religious beliefs</a:t>
            </a:r>
          </a:p>
          <a:p>
            <a:pPr>
              <a:lnSpc>
                <a:spcPct val="90000"/>
              </a:lnSpc>
            </a:pPr>
            <a:r>
              <a:rPr lang="en-US" altLang="en-US" sz="2000" dirty="0">
                <a:solidFill>
                  <a:schemeClr val="tx2"/>
                </a:solidFill>
              </a:rPr>
              <a:t>With a modicum of effort, every legal document and transaction can be reconciled with your religious views</a:t>
            </a:r>
          </a:p>
        </p:txBody>
      </p:sp>
    </p:spTree>
    <p:extLst>
      <p:ext uri="{BB962C8B-B14F-4D97-AF65-F5344CB8AC3E}">
        <p14:creationId xmlns:p14="http://schemas.microsoft.com/office/powerpoint/2010/main" val="160276869"/>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a:spLocks noGrp="1"/>
          </p:cNvSpPr>
          <p:nvPr>
            <p:ph type="sldNum" sz="quarter" idx="12"/>
          </p:nvPr>
        </p:nvSpPr>
        <p:spPr/>
        <p:txBody>
          <a:bodyPr/>
          <a:lstStyle/>
          <a:p>
            <a:fld id="{C11744B0-3D45-4C21-89E4-7BA23F53B4FF}" type="slidenum">
              <a:rPr lang="en-US" altLang="en-US"/>
              <a:pPr/>
              <a:t>64</a:t>
            </a:fld>
            <a:endParaRPr lang="en-US" altLang="en-US" dirty="0"/>
          </a:p>
        </p:txBody>
      </p:sp>
      <p:sp>
        <p:nvSpPr>
          <p:cNvPr id="22530" name="AutoShape 2"/>
          <p:cNvSpPr>
            <a:spLocks noGrp="1" noChangeArrowheads="1"/>
          </p:cNvSpPr>
          <p:nvPr>
            <p:ph type="title"/>
          </p:nvPr>
        </p:nvSpPr>
        <p:spPr/>
        <p:txBody>
          <a:bodyPr/>
          <a:lstStyle/>
          <a:p>
            <a:r>
              <a:rPr lang="en-US" altLang="en-US" sz="3200" dirty="0"/>
              <a:t>Religious Affiliations and Beliefs Affect Estate Planning – General Planning</a:t>
            </a:r>
          </a:p>
        </p:txBody>
      </p:sp>
      <p:sp>
        <p:nvSpPr>
          <p:cNvPr id="22531" name="Rectangle 3"/>
          <p:cNvSpPr>
            <a:spLocks noGrp="1" noChangeArrowheads="1"/>
          </p:cNvSpPr>
          <p:nvPr>
            <p:ph type="body" idx="1"/>
          </p:nvPr>
        </p:nvSpPr>
        <p:spPr/>
        <p:txBody>
          <a:bodyPr/>
          <a:lstStyle/>
          <a:p>
            <a:r>
              <a:rPr lang="en-US" altLang="en-US" sz="2400" dirty="0">
                <a:solidFill>
                  <a:schemeClr val="tx2"/>
                </a:solidFill>
              </a:rPr>
              <a:t>Even if you're personally indifferent, ignoring religious issues can lead to family strife</a:t>
            </a:r>
          </a:p>
          <a:p>
            <a:r>
              <a:rPr lang="en-US" altLang="en-US" sz="2400" dirty="0">
                <a:solidFill>
                  <a:schemeClr val="tx2"/>
                </a:solidFill>
              </a:rPr>
              <a:t>If you're not religious or have determined that you do not want the traditions of a particular faith adhered to, then make that point clear in your documents to avoid incorrect assumptions by family and others</a:t>
            </a:r>
          </a:p>
          <a:p>
            <a:r>
              <a:rPr lang="en-US" altLang="en-US" sz="2400" dirty="0">
                <a:solidFill>
                  <a:schemeClr val="tx2"/>
                </a:solidFill>
              </a:rPr>
              <a:t>The level of diversity of religious affiliation and observance among family members can be substantial</a:t>
            </a:r>
          </a:p>
        </p:txBody>
      </p:sp>
    </p:spTree>
    <p:extLst>
      <p:ext uri="{BB962C8B-B14F-4D97-AF65-F5344CB8AC3E}">
        <p14:creationId xmlns:p14="http://schemas.microsoft.com/office/powerpoint/2010/main" val="71391337"/>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a:spLocks noGrp="1"/>
          </p:cNvSpPr>
          <p:nvPr>
            <p:ph type="sldNum" sz="quarter" idx="12"/>
          </p:nvPr>
        </p:nvSpPr>
        <p:spPr/>
        <p:txBody>
          <a:bodyPr/>
          <a:lstStyle/>
          <a:p>
            <a:fld id="{97A0F465-E97E-4D26-AAF0-B407D535844B}" type="slidenum">
              <a:rPr lang="en-US" altLang="en-US"/>
              <a:pPr/>
              <a:t>65</a:t>
            </a:fld>
            <a:endParaRPr lang="en-US" altLang="en-US" dirty="0"/>
          </a:p>
        </p:txBody>
      </p:sp>
      <p:sp>
        <p:nvSpPr>
          <p:cNvPr id="27650" name="AutoShape 2"/>
          <p:cNvSpPr>
            <a:spLocks noGrp="1" noChangeArrowheads="1"/>
          </p:cNvSpPr>
          <p:nvPr>
            <p:ph type="title"/>
          </p:nvPr>
        </p:nvSpPr>
        <p:spPr/>
        <p:txBody>
          <a:bodyPr/>
          <a:lstStyle/>
          <a:p>
            <a:r>
              <a:rPr lang="en-US" altLang="en-US" sz="3200" dirty="0"/>
              <a:t>Religious Affiliations and Beliefs Affect Estate Planning – Living Wills</a:t>
            </a:r>
          </a:p>
        </p:txBody>
      </p:sp>
      <p:sp>
        <p:nvSpPr>
          <p:cNvPr id="27651" name="Rectangle 3"/>
          <p:cNvSpPr>
            <a:spLocks noGrp="1" noChangeArrowheads="1"/>
          </p:cNvSpPr>
          <p:nvPr>
            <p:ph type="body" idx="1"/>
          </p:nvPr>
        </p:nvSpPr>
        <p:spPr/>
        <p:txBody>
          <a:bodyPr/>
          <a:lstStyle/>
          <a:p>
            <a:pPr>
              <a:lnSpc>
                <a:spcPct val="80000"/>
              </a:lnSpc>
              <a:buFont typeface="Wingdings" pitchFamily="2" charset="2"/>
              <a:buNone/>
            </a:pPr>
            <a:endParaRPr lang="en-US" altLang="en-US" sz="1800" dirty="0">
              <a:solidFill>
                <a:schemeClr val="tx2"/>
              </a:solidFill>
            </a:endParaRPr>
          </a:p>
          <a:p>
            <a:pPr>
              <a:lnSpc>
                <a:spcPct val="80000"/>
              </a:lnSpc>
            </a:pPr>
            <a:r>
              <a:rPr lang="en-US" altLang="en-US" sz="1800" dirty="0">
                <a:solidFill>
                  <a:schemeClr val="tx2"/>
                </a:solidFill>
              </a:rPr>
              <a:t>Medical decision making concerning a mother and her fetus vary greatly among different religions</a:t>
            </a:r>
          </a:p>
          <a:p>
            <a:pPr>
              <a:lnSpc>
                <a:spcPct val="80000"/>
              </a:lnSpc>
            </a:pPr>
            <a:r>
              <a:rPr lang="en-US" altLang="en-US" sz="1800" dirty="0">
                <a:solidFill>
                  <a:schemeClr val="tx2"/>
                </a:solidFill>
              </a:rPr>
              <a:t>Many patients and health care providers view the alleviation of all pain to be an essential and ideal objective. For an Orthodox Christian suffering can be an experience providing for purification, redemption, and salvation.  While suffering is clearly not encouraged, pain relief to the point of making someone unconscious during their last days may prevent them from addressing profound and moving observances </a:t>
            </a:r>
          </a:p>
          <a:p>
            <a:pPr>
              <a:lnSpc>
                <a:spcPct val="80000"/>
              </a:lnSpc>
            </a:pPr>
            <a:r>
              <a:rPr lang="en-US" altLang="en-US" sz="1800" dirty="0">
                <a:solidFill>
                  <a:schemeClr val="tx2"/>
                </a:solidFill>
              </a:rPr>
              <a:t>According to Buddhist tradition, the level of consciousness near death directly correlates to the level of rebirth</a:t>
            </a:r>
          </a:p>
          <a:p>
            <a:pPr>
              <a:lnSpc>
                <a:spcPct val="80000"/>
              </a:lnSpc>
            </a:pPr>
            <a:r>
              <a:rPr lang="en-US" altLang="en-US" sz="1800" dirty="0">
                <a:solidFill>
                  <a:schemeClr val="tx2"/>
                </a:solidFill>
              </a:rPr>
              <a:t>Most religions provide for post death rituals and law. Under Jewish law autopsies and embalming are generally prohibited</a:t>
            </a:r>
          </a:p>
          <a:p>
            <a:pPr>
              <a:lnSpc>
                <a:spcPct val="80000"/>
              </a:lnSpc>
            </a:pPr>
            <a:endParaRPr lang="en-US" altLang="en-US" sz="1800" dirty="0">
              <a:solidFill>
                <a:schemeClr val="tx2"/>
              </a:solidFill>
            </a:endParaRPr>
          </a:p>
        </p:txBody>
      </p:sp>
    </p:spTree>
    <p:extLst>
      <p:ext uri="{BB962C8B-B14F-4D97-AF65-F5344CB8AC3E}">
        <p14:creationId xmlns:p14="http://schemas.microsoft.com/office/powerpoint/2010/main" val="519400615"/>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a:spLocks noGrp="1"/>
          </p:cNvSpPr>
          <p:nvPr>
            <p:ph type="sldNum" sz="quarter" idx="12"/>
          </p:nvPr>
        </p:nvSpPr>
        <p:spPr/>
        <p:txBody>
          <a:bodyPr/>
          <a:lstStyle/>
          <a:p>
            <a:fld id="{0EB08CD8-AD00-460F-B53B-CBCE4B83D924}" type="slidenum">
              <a:rPr lang="en-US" altLang="en-US"/>
              <a:pPr/>
              <a:t>66</a:t>
            </a:fld>
            <a:endParaRPr lang="en-US" altLang="en-US" dirty="0"/>
          </a:p>
        </p:txBody>
      </p:sp>
      <p:sp>
        <p:nvSpPr>
          <p:cNvPr id="23554" name="AutoShape 2"/>
          <p:cNvSpPr>
            <a:spLocks noGrp="1" noChangeArrowheads="1"/>
          </p:cNvSpPr>
          <p:nvPr>
            <p:ph type="title"/>
          </p:nvPr>
        </p:nvSpPr>
        <p:spPr/>
        <p:txBody>
          <a:bodyPr/>
          <a:lstStyle/>
          <a:p>
            <a:r>
              <a:rPr lang="en-US" altLang="en-US" sz="3200" dirty="0"/>
              <a:t>Religious Affiliations and Beliefs Affect Estate Planning – Distributions</a:t>
            </a:r>
          </a:p>
        </p:txBody>
      </p:sp>
      <p:sp>
        <p:nvSpPr>
          <p:cNvPr id="23555" name="Rectangle 3"/>
          <p:cNvSpPr>
            <a:spLocks noGrp="1" noChangeArrowheads="1"/>
          </p:cNvSpPr>
          <p:nvPr>
            <p:ph type="body" idx="1"/>
          </p:nvPr>
        </p:nvSpPr>
        <p:spPr/>
        <p:txBody>
          <a:bodyPr/>
          <a:lstStyle/>
          <a:p>
            <a:pPr>
              <a:lnSpc>
                <a:spcPct val="80000"/>
              </a:lnSpc>
              <a:buFont typeface="Wingdings" pitchFamily="2" charset="2"/>
              <a:buNone/>
            </a:pPr>
            <a:endParaRPr lang="en-US" altLang="en-US" sz="2000" dirty="0">
              <a:solidFill>
                <a:schemeClr val="tx2"/>
              </a:solidFill>
            </a:endParaRPr>
          </a:p>
          <a:p>
            <a:pPr>
              <a:lnSpc>
                <a:spcPct val="80000"/>
              </a:lnSpc>
            </a:pPr>
            <a:r>
              <a:rPr lang="en-US" altLang="en-US" sz="2000" dirty="0">
                <a:solidFill>
                  <a:schemeClr val="tx2"/>
                </a:solidFill>
              </a:rPr>
              <a:t>Agents and fiduciaries should be given guidance, and granted legal authority, to disburse funds for religious education (e.g. supplemental religious education or private school), religious travel (pilgrimages to holy sites), charitable giving (to inculcate a core religious value in heirs), and other purposes consistent with your religious goals.</a:t>
            </a:r>
          </a:p>
          <a:p>
            <a:pPr>
              <a:lnSpc>
                <a:spcPct val="80000"/>
              </a:lnSpc>
            </a:pPr>
            <a:r>
              <a:rPr lang="en-US" altLang="en-US" sz="2000" dirty="0">
                <a:solidFill>
                  <a:schemeClr val="tx2"/>
                </a:solidFill>
              </a:rPr>
              <a:t>Reflect the Baha'i, Jewish, Islamic, or other religious laws of inheritance</a:t>
            </a:r>
          </a:p>
          <a:p>
            <a:pPr>
              <a:lnSpc>
                <a:spcPct val="80000"/>
              </a:lnSpc>
            </a:pPr>
            <a:r>
              <a:rPr lang="en-US" altLang="en-US" sz="2000" dirty="0">
                <a:solidFill>
                  <a:schemeClr val="tx2"/>
                </a:solidFill>
              </a:rPr>
              <a:t>Christian Orthodox - if you do not provide for your family and relatives, it is as if you have disowned the faith, and you are worse than a non-believer</a:t>
            </a:r>
          </a:p>
          <a:p>
            <a:pPr>
              <a:lnSpc>
                <a:spcPct val="80000"/>
              </a:lnSpc>
            </a:pPr>
            <a:r>
              <a:rPr lang="en-US" altLang="en-US" sz="2000" dirty="0">
                <a:solidFill>
                  <a:schemeClr val="tx2"/>
                </a:solidFill>
              </a:rPr>
              <a:t>Catholics -- general guidelines of charity and justice are vital</a:t>
            </a:r>
          </a:p>
        </p:txBody>
      </p:sp>
    </p:spTree>
    <p:extLst>
      <p:ext uri="{BB962C8B-B14F-4D97-AF65-F5344CB8AC3E}">
        <p14:creationId xmlns:p14="http://schemas.microsoft.com/office/powerpoint/2010/main" val="2804389498"/>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a:spLocks noGrp="1"/>
          </p:cNvSpPr>
          <p:nvPr>
            <p:ph type="sldNum" sz="quarter" idx="12"/>
          </p:nvPr>
        </p:nvSpPr>
        <p:spPr/>
        <p:txBody>
          <a:bodyPr/>
          <a:lstStyle/>
          <a:p>
            <a:fld id="{32A0908D-B718-4DBC-9937-EA0655A85509}" type="slidenum">
              <a:rPr lang="en-US" altLang="en-US"/>
              <a:pPr/>
              <a:t>67</a:t>
            </a:fld>
            <a:endParaRPr lang="en-US" altLang="en-US" dirty="0"/>
          </a:p>
        </p:txBody>
      </p:sp>
      <p:sp>
        <p:nvSpPr>
          <p:cNvPr id="24578" name="AutoShape 2"/>
          <p:cNvSpPr>
            <a:spLocks noGrp="1" noChangeArrowheads="1"/>
          </p:cNvSpPr>
          <p:nvPr>
            <p:ph type="title"/>
          </p:nvPr>
        </p:nvSpPr>
        <p:spPr/>
        <p:txBody>
          <a:bodyPr/>
          <a:lstStyle/>
          <a:p>
            <a:r>
              <a:rPr lang="en-US" altLang="en-US" sz="3200" dirty="0"/>
              <a:t>Religious Affiliations and Beliefs Affect Estate Planning – Charitable Giving</a:t>
            </a:r>
          </a:p>
        </p:txBody>
      </p:sp>
      <p:sp>
        <p:nvSpPr>
          <p:cNvPr id="24579" name="Rectangle 3"/>
          <p:cNvSpPr>
            <a:spLocks noGrp="1" noChangeArrowheads="1"/>
          </p:cNvSpPr>
          <p:nvPr>
            <p:ph type="body" idx="1"/>
          </p:nvPr>
        </p:nvSpPr>
        <p:spPr/>
        <p:txBody>
          <a:bodyPr/>
          <a:lstStyle/>
          <a:p>
            <a:r>
              <a:rPr lang="en-US" altLang="en-US" sz="2400" dirty="0">
                <a:solidFill>
                  <a:schemeClr val="tx2"/>
                </a:solidFill>
              </a:rPr>
              <a:t>Every religion advocates the virtues of charity, but charitable giving can be tailored to reflect the unique nuances of your faith</a:t>
            </a:r>
          </a:p>
          <a:p>
            <a:r>
              <a:rPr lang="en-US" altLang="en-US" sz="2400" dirty="0">
                <a:solidFill>
                  <a:schemeClr val="tx2"/>
                </a:solidFill>
              </a:rPr>
              <a:t>Baha'is are expected to give a certain percentage of their income and assets to Baha'i charitable organizations </a:t>
            </a:r>
          </a:p>
          <a:p>
            <a:r>
              <a:rPr lang="en-US" altLang="en-US" sz="2400" dirty="0">
                <a:solidFill>
                  <a:schemeClr val="tx2"/>
                </a:solidFill>
              </a:rPr>
              <a:t>Other religions mandate tithing a certain percentage of income or assets to charity</a:t>
            </a:r>
          </a:p>
        </p:txBody>
      </p:sp>
    </p:spTree>
    <p:extLst>
      <p:ext uri="{BB962C8B-B14F-4D97-AF65-F5344CB8AC3E}">
        <p14:creationId xmlns:p14="http://schemas.microsoft.com/office/powerpoint/2010/main" val="3330117923"/>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AutoShape 2"/>
          <p:cNvSpPr>
            <a:spLocks noGrp="1" noChangeArrowheads="1"/>
          </p:cNvSpPr>
          <p:nvPr>
            <p:ph type="ctrTitle"/>
          </p:nvPr>
        </p:nvSpPr>
        <p:spPr/>
        <p:txBody>
          <a:bodyPr/>
          <a:lstStyle/>
          <a:p>
            <a:pPr eaLnBrk="1" hangingPunct="1"/>
            <a:r>
              <a:rPr lang="en-US" altLang="en-US" sz="5400" dirty="0">
                <a:solidFill>
                  <a:schemeClr val="tx2"/>
                </a:solidFill>
              </a:rPr>
              <a:t>Conclusion and</a:t>
            </a:r>
            <a:br>
              <a:rPr lang="en-US" altLang="en-US" sz="5400" dirty="0">
                <a:solidFill>
                  <a:schemeClr val="tx2"/>
                </a:solidFill>
              </a:rPr>
            </a:br>
            <a:r>
              <a:rPr lang="en-US" altLang="en-US" sz="5400" dirty="0">
                <a:solidFill>
                  <a:schemeClr val="tx2"/>
                </a:solidFill>
              </a:rPr>
              <a:t>Additional Information</a:t>
            </a:r>
          </a:p>
        </p:txBody>
      </p:sp>
      <p:sp>
        <p:nvSpPr>
          <p:cNvPr id="3075" name="Rectangle 3"/>
          <p:cNvSpPr>
            <a:spLocks noGrp="1" noChangeArrowheads="1"/>
          </p:cNvSpPr>
          <p:nvPr>
            <p:ph type="subTitle" idx="1"/>
          </p:nvPr>
        </p:nvSpPr>
        <p:spPr/>
        <p:txBody>
          <a:bodyPr/>
          <a:lstStyle/>
          <a:p>
            <a:pPr eaLnBrk="1" hangingPunct="1"/>
            <a:r>
              <a:rPr lang="en-US" altLang="en-US" sz="3200" b="1" dirty="0"/>
              <a:t>Conclusion</a:t>
            </a:r>
          </a:p>
        </p:txBody>
      </p:sp>
      <p:sp>
        <p:nvSpPr>
          <p:cNvPr id="2" name="Slide Number Placeholder 1"/>
          <p:cNvSpPr>
            <a:spLocks noGrp="1"/>
          </p:cNvSpPr>
          <p:nvPr>
            <p:ph type="sldNum" sz="quarter" idx="12"/>
          </p:nvPr>
        </p:nvSpPr>
        <p:spPr/>
        <p:txBody>
          <a:bodyPr/>
          <a:lstStyle/>
          <a:p>
            <a:pPr>
              <a:defRPr/>
            </a:pPr>
            <a:fld id="{DF512CA7-9ABB-4E7F-87A3-5B30D1E5FAEE}" type="slidenum">
              <a:rPr lang="en-US" altLang="en-US" smtClean="0"/>
              <a:pPr>
                <a:defRPr/>
              </a:pPr>
              <a:t>68</a:t>
            </a:fld>
            <a:endParaRPr lang="en-US" altLang="en-US" dirty="0"/>
          </a:p>
        </p:txBody>
      </p:sp>
    </p:spTree>
    <p:extLst>
      <p:ext uri="{BB962C8B-B14F-4D97-AF65-F5344CB8AC3E}">
        <p14:creationId xmlns:p14="http://schemas.microsoft.com/office/powerpoint/2010/main" val="539961547"/>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Conclusion</a:t>
            </a:r>
          </a:p>
        </p:txBody>
      </p:sp>
      <p:sp>
        <p:nvSpPr>
          <p:cNvPr id="3" name="Content Placeholder 2"/>
          <p:cNvSpPr>
            <a:spLocks noGrp="1"/>
          </p:cNvSpPr>
          <p:nvPr>
            <p:ph idx="1"/>
          </p:nvPr>
        </p:nvSpPr>
        <p:spPr/>
        <p:txBody>
          <a:bodyPr/>
          <a:lstStyle/>
          <a:p>
            <a:r>
              <a:rPr lang="en-US" dirty="0">
                <a:solidFill>
                  <a:schemeClr val="tx2"/>
                </a:solidFill>
              </a:rPr>
              <a:t>While many are focused on the repeal issue that would obviously have a profound impact on estate planning there are numerous non-tax planning considerations that practitioners must be aware of. This presentation has reviewed only a few of them.</a:t>
            </a:r>
          </a:p>
        </p:txBody>
      </p:sp>
      <p:sp>
        <p:nvSpPr>
          <p:cNvPr id="4" name="Slide Number Placeholder 3"/>
          <p:cNvSpPr>
            <a:spLocks noGrp="1"/>
          </p:cNvSpPr>
          <p:nvPr>
            <p:ph type="sldNum" sz="quarter" idx="12"/>
          </p:nvPr>
        </p:nvSpPr>
        <p:spPr/>
        <p:txBody>
          <a:bodyPr/>
          <a:lstStyle/>
          <a:p>
            <a:pPr>
              <a:defRPr/>
            </a:pPr>
            <a:fld id="{5BDBC964-145E-46F2-873C-964447E6BE34}" type="slidenum">
              <a:rPr lang="en-US" altLang="en-US" smtClean="0"/>
              <a:pPr>
                <a:defRPr/>
              </a:pPr>
              <a:t>69</a:t>
            </a:fld>
            <a:endParaRPr lang="en-US" altLang="en-US" dirty="0"/>
          </a:p>
        </p:txBody>
      </p:sp>
    </p:spTree>
    <p:extLst>
      <p:ext uri="{BB962C8B-B14F-4D97-AF65-F5344CB8AC3E}">
        <p14:creationId xmlns:p14="http://schemas.microsoft.com/office/powerpoint/2010/main" val="332719474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CDB172-9818-4444-8B40-7A94318228E4}"/>
              </a:ext>
            </a:extLst>
          </p:cNvPr>
          <p:cNvSpPr>
            <a:spLocks noGrp="1"/>
          </p:cNvSpPr>
          <p:nvPr>
            <p:ph type="title"/>
          </p:nvPr>
        </p:nvSpPr>
        <p:spPr/>
        <p:txBody>
          <a:bodyPr/>
          <a:lstStyle/>
          <a:p>
            <a:r>
              <a:rPr lang="en-US" dirty="0"/>
              <a:t>Agent Confusion - 2</a:t>
            </a:r>
          </a:p>
        </p:txBody>
      </p:sp>
      <p:sp>
        <p:nvSpPr>
          <p:cNvPr id="3" name="Content Placeholder 2">
            <a:extLst>
              <a:ext uri="{FF2B5EF4-FFF2-40B4-BE49-F238E27FC236}">
                <a16:creationId xmlns:a16="http://schemas.microsoft.com/office/drawing/2014/main" id="{B217A85A-BAA2-417C-A393-8ED6AFDA20D5}"/>
              </a:ext>
            </a:extLst>
          </p:cNvPr>
          <p:cNvSpPr>
            <a:spLocks noGrp="1"/>
          </p:cNvSpPr>
          <p:nvPr>
            <p:ph idx="1"/>
          </p:nvPr>
        </p:nvSpPr>
        <p:spPr/>
        <p:txBody>
          <a:bodyPr/>
          <a:lstStyle/>
          <a:p>
            <a:r>
              <a:rPr lang="en-US" sz="2000" dirty="0">
                <a:solidFill>
                  <a:schemeClr val="tx2"/>
                </a:solidFill>
              </a:rPr>
              <a:t>Brokers will be required, under FINRA Rule 4512, “Customer Account Information,” to make reasonable efforts to obtain the name of and contact information for a trusted contact.</a:t>
            </a:r>
          </a:p>
          <a:p>
            <a:r>
              <a:rPr lang="en-US" sz="2000" dirty="0">
                <a:solidFill>
                  <a:schemeClr val="tx2"/>
                </a:solidFill>
              </a:rPr>
              <a:t>Social Security's Administration (SSA) Representative Payment Program.</a:t>
            </a:r>
          </a:p>
          <a:p>
            <a:r>
              <a:rPr lang="en-US" sz="2000" dirty="0">
                <a:solidFill>
                  <a:schemeClr val="tx2"/>
                </a:solidFill>
              </a:rPr>
              <a:t>Long term care insurance “lapse designee.”</a:t>
            </a:r>
          </a:p>
          <a:p>
            <a:r>
              <a:rPr lang="en-US" sz="2000" dirty="0">
                <a:solidFill>
                  <a:schemeClr val="tx2"/>
                </a:solidFill>
              </a:rPr>
              <a:t>Successor Account Holders on 529 and 529A plans.</a:t>
            </a:r>
          </a:p>
          <a:p>
            <a:r>
              <a:rPr lang="en-US" sz="2000" dirty="0">
                <a:solidFill>
                  <a:schemeClr val="tx2"/>
                </a:solidFill>
              </a:rPr>
              <a:t>Bank accounts POD, TOD, joint, etc.</a:t>
            </a:r>
          </a:p>
        </p:txBody>
      </p:sp>
      <p:sp>
        <p:nvSpPr>
          <p:cNvPr id="4" name="Slide Number Placeholder 3">
            <a:extLst>
              <a:ext uri="{FF2B5EF4-FFF2-40B4-BE49-F238E27FC236}">
                <a16:creationId xmlns:a16="http://schemas.microsoft.com/office/drawing/2014/main" id="{A287BF41-8556-4837-AB93-99E31E1DA527}"/>
              </a:ext>
            </a:extLst>
          </p:cNvPr>
          <p:cNvSpPr>
            <a:spLocks noGrp="1"/>
          </p:cNvSpPr>
          <p:nvPr>
            <p:ph type="sldNum" sz="quarter" idx="12"/>
          </p:nvPr>
        </p:nvSpPr>
        <p:spPr/>
        <p:txBody>
          <a:bodyPr/>
          <a:lstStyle/>
          <a:p>
            <a:pPr>
              <a:defRPr/>
            </a:pPr>
            <a:fld id="{5BDBC964-145E-46F2-873C-964447E6BE34}" type="slidenum">
              <a:rPr lang="en-US" altLang="en-US" smtClean="0"/>
              <a:pPr>
                <a:defRPr/>
              </a:pPr>
              <a:t>7</a:t>
            </a:fld>
            <a:endParaRPr lang="en-US" altLang="en-US" dirty="0"/>
          </a:p>
        </p:txBody>
      </p:sp>
    </p:spTree>
    <p:extLst>
      <p:ext uri="{BB962C8B-B14F-4D97-AF65-F5344CB8AC3E}">
        <p14:creationId xmlns:p14="http://schemas.microsoft.com/office/powerpoint/2010/main" val="2950400362"/>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Additional information</a:t>
            </a:r>
          </a:p>
        </p:txBody>
      </p:sp>
      <p:sp>
        <p:nvSpPr>
          <p:cNvPr id="3" name="Content Placeholder 2"/>
          <p:cNvSpPr>
            <a:spLocks noGrp="1"/>
          </p:cNvSpPr>
          <p:nvPr>
            <p:ph idx="1"/>
          </p:nvPr>
        </p:nvSpPr>
        <p:spPr/>
        <p:txBody>
          <a:bodyPr/>
          <a:lstStyle/>
          <a:p>
            <a:r>
              <a:rPr lang="en-US" dirty="0">
                <a:solidFill>
                  <a:schemeClr val="tx2"/>
                </a:solidFill>
              </a:rPr>
              <a:t>Contact Martin M. Shenkman via email at </a:t>
            </a:r>
            <a:r>
              <a:rPr lang="en-US" dirty="0">
                <a:solidFill>
                  <a:schemeClr val="tx2"/>
                </a:solidFill>
                <a:hlinkClick r:id="rId2"/>
              </a:rPr>
              <a:t>shenkman@shenkmanlaw.com</a:t>
            </a:r>
            <a:endParaRPr lang="en-US" dirty="0">
              <a:solidFill>
                <a:schemeClr val="tx2"/>
              </a:solidFill>
            </a:endParaRPr>
          </a:p>
        </p:txBody>
      </p:sp>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267200" y="6086475"/>
            <a:ext cx="1292432" cy="495605"/>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565467" y="6086475"/>
            <a:ext cx="1596966" cy="483108"/>
          </a:xfrm>
          <a:prstGeom prst="rect">
            <a:avLst/>
          </a:prstGeom>
        </p:spPr>
      </p:pic>
      <p:pic>
        <p:nvPicPr>
          <p:cNvPr id="6" name="Picture 5"/>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6172200" y="5637306"/>
            <a:ext cx="1886527" cy="1220694"/>
          </a:xfrm>
          <a:prstGeom prst="rect">
            <a:avLst/>
          </a:prstGeom>
        </p:spPr>
      </p:pic>
      <p:sp>
        <p:nvSpPr>
          <p:cNvPr id="7" name="Slide Number Placeholder 6"/>
          <p:cNvSpPr>
            <a:spLocks noGrp="1"/>
          </p:cNvSpPr>
          <p:nvPr>
            <p:ph type="sldNum" sz="quarter" idx="12"/>
          </p:nvPr>
        </p:nvSpPr>
        <p:spPr/>
        <p:txBody>
          <a:bodyPr/>
          <a:lstStyle/>
          <a:p>
            <a:pPr>
              <a:defRPr/>
            </a:pPr>
            <a:fld id="{5BDBC964-145E-46F2-873C-964447E6BE34}" type="slidenum">
              <a:rPr lang="en-US" altLang="en-US" smtClean="0"/>
              <a:pPr>
                <a:defRPr/>
              </a:pPr>
              <a:t>70</a:t>
            </a:fld>
            <a:endParaRPr lang="en-US" altLang="en-US" dirty="0"/>
          </a:p>
        </p:txBody>
      </p:sp>
    </p:spTree>
    <p:extLst>
      <p:ext uri="{BB962C8B-B14F-4D97-AF65-F5344CB8AC3E}">
        <p14:creationId xmlns:p14="http://schemas.microsoft.com/office/powerpoint/2010/main" val="269948262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AutoShape 2"/>
          <p:cNvSpPr>
            <a:spLocks noGrp="1" noChangeArrowheads="1"/>
          </p:cNvSpPr>
          <p:nvPr>
            <p:ph type="ctrTitle"/>
          </p:nvPr>
        </p:nvSpPr>
        <p:spPr/>
        <p:txBody>
          <a:bodyPr/>
          <a:lstStyle/>
          <a:p>
            <a:pPr eaLnBrk="1" hangingPunct="1"/>
            <a:r>
              <a:rPr lang="en-US" sz="4400" dirty="0">
                <a:solidFill>
                  <a:schemeClr val="tx2"/>
                </a:solidFill>
              </a:rPr>
              <a:t>Recent Developments with Practical Estate Planning Implications to Advisers</a:t>
            </a:r>
            <a:endParaRPr lang="en-US" altLang="en-US" sz="4400" dirty="0">
              <a:solidFill>
                <a:schemeClr val="tx2"/>
              </a:solidFill>
            </a:endParaRPr>
          </a:p>
        </p:txBody>
      </p:sp>
      <p:sp>
        <p:nvSpPr>
          <p:cNvPr id="3075" name="Rectangle 3"/>
          <p:cNvSpPr>
            <a:spLocks noGrp="1" noChangeArrowheads="1"/>
          </p:cNvSpPr>
          <p:nvPr>
            <p:ph type="subTitle" idx="1"/>
          </p:nvPr>
        </p:nvSpPr>
        <p:spPr/>
        <p:txBody>
          <a:bodyPr/>
          <a:lstStyle/>
          <a:p>
            <a:pPr eaLnBrk="1" hangingPunct="1"/>
            <a:r>
              <a:rPr lang="en-US" altLang="en-US" sz="3200" b="1" dirty="0"/>
              <a:t>Fixing Old Trusts When Clients Need More Funds</a:t>
            </a:r>
          </a:p>
        </p:txBody>
      </p:sp>
      <p:sp>
        <p:nvSpPr>
          <p:cNvPr id="2" name="Slide Number Placeholder 1"/>
          <p:cNvSpPr>
            <a:spLocks noGrp="1"/>
          </p:cNvSpPr>
          <p:nvPr>
            <p:ph type="sldNum" sz="quarter" idx="12"/>
          </p:nvPr>
        </p:nvSpPr>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fld id="{DF512CA7-9ABB-4E7F-87A3-5B30D1E5FAEE}" type="slidenum">
              <a:rPr kumimoji="0" lang="en-US" altLang="en-US" sz="2600" b="1" i="0" u="none" strike="noStrike" kern="1200" cap="none" spc="0" normalizeH="0" baseline="0" noProof="0" smtClean="0">
                <a:ln>
                  <a:noFill/>
                </a:ln>
                <a:solidFill>
                  <a:srgbClr val="FFFFFF"/>
                </a:solidFill>
                <a:effectLst/>
                <a:uLnTx/>
                <a:uFillTx/>
                <a:latin typeface="Arial" charset="0"/>
                <a:ea typeface="+mn-ea"/>
                <a:cs typeface="+mn-cs"/>
              </a:rPr>
              <a:pPr marL="0" marR="0" lvl="0" indent="0" algn="l" defTabSz="914400" rtl="0" eaLnBrk="1" fontAlgn="base" latinLnBrk="0" hangingPunct="1">
                <a:lnSpc>
                  <a:spcPct val="100000"/>
                </a:lnSpc>
                <a:spcBef>
                  <a:spcPct val="0"/>
                </a:spcBef>
                <a:spcAft>
                  <a:spcPct val="0"/>
                </a:spcAft>
                <a:buClrTx/>
                <a:buSzTx/>
                <a:buFontTx/>
                <a:buNone/>
                <a:tabLst/>
                <a:defRPr/>
              </a:pPr>
              <a:t>8</a:t>
            </a:fld>
            <a:endParaRPr kumimoji="0" lang="en-US" altLang="en-US" sz="2600" b="1" i="0" u="none" strike="noStrike" kern="1200" cap="none" spc="0" normalizeH="0" baseline="0" noProof="0" dirty="0">
              <a:ln>
                <a:noFill/>
              </a:ln>
              <a:solidFill>
                <a:srgbClr val="FFFFFF"/>
              </a:solidFill>
              <a:effectLst/>
              <a:uLnTx/>
              <a:uFillTx/>
              <a:latin typeface="Arial" charset="0"/>
              <a:ea typeface="+mn-ea"/>
              <a:cs typeface="+mn-cs"/>
            </a:endParaRPr>
          </a:p>
        </p:txBody>
      </p:sp>
    </p:spTree>
    <p:extLst>
      <p:ext uri="{BB962C8B-B14F-4D97-AF65-F5344CB8AC3E}">
        <p14:creationId xmlns:p14="http://schemas.microsoft.com/office/powerpoint/2010/main" val="106538772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C2CC47-0D10-4287-B97E-C881F9C10A14}"/>
              </a:ext>
            </a:extLst>
          </p:cNvPr>
          <p:cNvSpPr>
            <a:spLocks noGrp="1"/>
          </p:cNvSpPr>
          <p:nvPr>
            <p:ph type="title"/>
          </p:nvPr>
        </p:nvSpPr>
        <p:spPr/>
        <p:txBody>
          <a:bodyPr/>
          <a:lstStyle/>
          <a:p>
            <a:r>
              <a:rPr lang="en-US" altLang="en-US" dirty="0"/>
              <a:t>Fixing Old Trusts When Clients Need Funds</a:t>
            </a:r>
            <a:endParaRPr lang="en-US" dirty="0"/>
          </a:p>
        </p:txBody>
      </p:sp>
      <p:sp>
        <p:nvSpPr>
          <p:cNvPr id="3" name="Content Placeholder 2">
            <a:extLst>
              <a:ext uri="{FF2B5EF4-FFF2-40B4-BE49-F238E27FC236}">
                <a16:creationId xmlns:a16="http://schemas.microsoft.com/office/drawing/2014/main" id="{0BAF2AAB-2966-402E-AB4C-6ECDE0FB8718}"/>
              </a:ext>
            </a:extLst>
          </p:cNvPr>
          <p:cNvSpPr>
            <a:spLocks noGrp="1"/>
          </p:cNvSpPr>
          <p:nvPr>
            <p:ph idx="1"/>
          </p:nvPr>
        </p:nvSpPr>
        <p:spPr/>
        <p:txBody>
          <a:bodyPr/>
          <a:lstStyle/>
          <a:p>
            <a:r>
              <a:rPr lang="en-US" sz="2400" dirty="0">
                <a:solidFill>
                  <a:schemeClr val="tx2"/>
                </a:solidFill>
              </a:rPr>
              <a:t>Sell discounted assets for AFR note from dynasty trust to SLAT so client can access excess cash flow.</a:t>
            </a:r>
          </a:p>
          <a:p>
            <a:r>
              <a:rPr lang="en-US" sz="2400" dirty="0">
                <a:solidFill>
                  <a:schemeClr val="tx2"/>
                </a:solidFill>
              </a:rPr>
              <a:t>Have old trust and clients contribute assets to preferred partnership increasing annual payment to client. </a:t>
            </a:r>
          </a:p>
          <a:p>
            <a:r>
              <a:rPr lang="en-US" sz="2400" dirty="0">
                <a:solidFill>
                  <a:schemeClr val="tx2"/>
                </a:solidFill>
              </a:rPr>
              <a:t>Decanting or non-judicial modification to change.</a:t>
            </a:r>
          </a:p>
          <a:p>
            <a:r>
              <a:rPr lang="en-US" sz="2400" dirty="0">
                <a:solidFill>
                  <a:schemeClr val="tx2"/>
                </a:solidFill>
              </a:rPr>
              <a:t>Loan provision.</a:t>
            </a:r>
          </a:p>
          <a:p>
            <a:r>
              <a:rPr lang="en-US" sz="2400" dirty="0">
                <a:solidFill>
                  <a:schemeClr val="tx2"/>
                </a:solidFill>
              </a:rPr>
              <a:t>Tax reimbursement – use  or decant to add.</a:t>
            </a:r>
          </a:p>
        </p:txBody>
      </p:sp>
      <p:sp>
        <p:nvSpPr>
          <p:cNvPr id="4" name="Slide Number Placeholder 3">
            <a:extLst>
              <a:ext uri="{FF2B5EF4-FFF2-40B4-BE49-F238E27FC236}">
                <a16:creationId xmlns:a16="http://schemas.microsoft.com/office/drawing/2014/main" id="{7D40F775-1231-410A-B4FF-5617DE4B053E}"/>
              </a:ext>
            </a:extLst>
          </p:cNvPr>
          <p:cNvSpPr>
            <a:spLocks noGrp="1"/>
          </p:cNvSpPr>
          <p:nvPr>
            <p:ph type="sldNum" sz="quarter" idx="12"/>
          </p:nvPr>
        </p:nvSpPr>
        <p:spPr/>
        <p:txBody>
          <a:bodyPr/>
          <a:lstStyle/>
          <a:p>
            <a:pPr>
              <a:defRPr/>
            </a:pPr>
            <a:fld id="{5BDBC964-145E-46F2-873C-964447E6BE34}" type="slidenum">
              <a:rPr lang="en-US" altLang="en-US" smtClean="0"/>
              <a:pPr>
                <a:defRPr/>
              </a:pPr>
              <a:t>9</a:t>
            </a:fld>
            <a:endParaRPr lang="en-US" altLang="en-US" dirty="0"/>
          </a:p>
        </p:txBody>
      </p:sp>
    </p:spTree>
    <p:extLst>
      <p:ext uri="{BB962C8B-B14F-4D97-AF65-F5344CB8AC3E}">
        <p14:creationId xmlns:p14="http://schemas.microsoft.com/office/powerpoint/2010/main" val="4074404997"/>
      </p:ext>
    </p:extLst>
  </p:cSld>
  <p:clrMapOvr>
    <a:masterClrMapping/>
  </p:clrMapOvr>
</p:sld>
</file>

<file path=ppt/theme/theme1.xml><?xml version="1.0" encoding="utf-8"?>
<a:theme xmlns:a="http://schemas.openxmlformats.org/drawingml/2006/main" name="Capsules">
  <a:themeElements>
    <a:clrScheme name="Shenkman Law">
      <a:dk1>
        <a:srgbClr val="EE4B3D"/>
      </a:dk1>
      <a:lt1>
        <a:srgbClr val="FFFFFF"/>
      </a:lt1>
      <a:dk2>
        <a:srgbClr val="000000"/>
      </a:dk2>
      <a:lt2>
        <a:srgbClr val="FFFFFF"/>
      </a:lt2>
      <a:accent1>
        <a:srgbClr val="EE4B3D"/>
      </a:accent1>
      <a:accent2>
        <a:srgbClr val="EE4B3D"/>
      </a:accent2>
      <a:accent3>
        <a:srgbClr val="AAAAAA"/>
      </a:accent3>
      <a:accent4>
        <a:srgbClr val="DADADA"/>
      </a:accent4>
      <a:accent5>
        <a:srgbClr val="FFE2AA"/>
      </a:accent5>
      <a:accent6>
        <a:srgbClr val="EE4B3D"/>
      </a:accent6>
      <a:hlink>
        <a:srgbClr val="000000"/>
      </a:hlink>
      <a:folHlink>
        <a:srgbClr val="FF7C80"/>
      </a:folHlink>
    </a:clrScheme>
    <a:fontScheme name="Capsules">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1800" b="0" i="0" u="none" strike="noStrike" cap="none" normalizeH="0" baseline="0" smtClean="0">
            <a:ln>
              <a:noFill/>
            </a:ln>
            <a:solidFill>
              <a:schemeClr val="tx1"/>
            </a:solidFill>
            <a:effectLst/>
            <a:latin typeface="Arial" charset="0"/>
          </a:defRPr>
        </a:defPPr>
      </a:lstStyle>
    </a:lnDef>
  </a:objectDefaults>
  <a:extraClrSchemeLst>
    <a:extraClrScheme>
      <a:clrScheme name="Capsules 1">
        <a:dk1>
          <a:srgbClr val="003366"/>
        </a:dk1>
        <a:lt1>
          <a:srgbClr val="FFFFFF"/>
        </a:lt1>
        <a:dk2>
          <a:srgbClr val="006666"/>
        </a:dk2>
        <a:lt2>
          <a:srgbClr val="666699"/>
        </a:lt2>
        <a:accent1>
          <a:srgbClr val="33CCCC"/>
        </a:accent1>
        <a:accent2>
          <a:srgbClr val="99CC99"/>
        </a:accent2>
        <a:accent3>
          <a:srgbClr val="FFFFFF"/>
        </a:accent3>
        <a:accent4>
          <a:srgbClr val="002A56"/>
        </a:accent4>
        <a:accent5>
          <a:srgbClr val="ADE2E2"/>
        </a:accent5>
        <a:accent6>
          <a:srgbClr val="8AB98A"/>
        </a:accent6>
        <a:hlink>
          <a:srgbClr val="003366"/>
        </a:hlink>
        <a:folHlink>
          <a:srgbClr val="CC99FF"/>
        </a:folHlink>
      </a:clrScheme>
      <a:clrMap bg1="lt1" tx1="dk1" bg2="lt2" tx2="dk2" accent1="accent1" accent2="accent2" accent3="accent3" accent4="accent4" accent5="accent5" accent6="accent6" hlink="hlink" folHlink="folHlink"/>
    </a:extraClrScheme>
    <a:extraClrScheme>
      <a:clrScheme name="Capsules 2">
        <a:dk1>
          <a:srgbClr val="000000"/>
        </a:dk1>
        <a:lt1>
          <a:srgbClr val="FFFFFF"/>
        </a:lt1>
        <a:dk2>
          <a:srgbClr val="000000"/>
        </a:dk2>
        <a:lt2>
          <a:srgbClr val="808000"/>
        </a:lt2>
        <a:accent1>
          <a:srgbClr val="FFCC99"/>
        </a:accent1>
        <a:accent2>
          <a:srgbClr val="99CC00"/>
        </a:accent2>
        <a:accent3>
          <a:srgbClr val="FFFFFF"/>
        </a:accent3>
        <a:accent4>
          <a:srgbClr val="000000"/>
        </a:accent4>
        <a:accent5>
          <a:srgbClr val="FFE2CA"/>
        </a:accent5>
        <a:accent6>
          <a:srgbClr val="8AB900"/>
        </a:accent6>
        <a:hlink>
          <a:srgbClr val="336600"/>
        </a:hlink>
        <a:folHlink>
          <a:srgbClr val="FFCC00"/>
        </a:folHlink>
      </a:clrScheme>
      <a:clrMap bg1="lt1" tx1="dk1" bg2="lt2" tx2="dk2" accent1="accent1" accent2="accent2" accent3="accent3" accent4="accent4" accent5="accent5" accent6="accent6" hlink="hlink" folHlink="folHlink"/>
    </a:extraClrScheme>
    <a:extraClrScheme>
      <a:clrScheme name="Capsules 3">
        <a:dk1>
          <a:srgbClr val="006699"/>
        </a:dk1>
        <a:lt1>
          <a:srgbClr val="FFFFFF"/>
        </a:lt1>
        <a:dk2>
          <a:srgbClr val="6699FF"/>
        </a:dk2>
        <a:lt2>
          <a:srgbClr val="FFFFFF"/>
        </a:lt2>
        <a:accent1>
          <a:srgbClr val="33CCCC"/>
        </a:accent1>
        <a:accent2>
          <a:srgbClr val="006699"/>
        </a:accent2>
        <a:accent3>
          <a:srgbClr val="B8CAFF"/>
        </a:accent3>
        <a:accent4>
          <a:srgbClr val="DADADA"/>
        </a:accent4>
        <a:accent5>
          <a:srgbClr val="ADE2E2"/>
        </a:accent5>
        <a:accent6>
          <a:srgbClr val="005C8A"/>
        </a:accent6>
        <a:hlink>
          <a:srgbClr val="99CC00"/>
        </a:hlink>
        <a:folHlink>
          <a:srgbClr val="FFFFCC"/>
        </a:folHlink>
      </a:clrScheme>
      <a:clrMap bg1="dk2" tx1="lt1" bg2="dk1" tx2="lt2" accent1="accent1" accent2="accent2" accent3="accent3" accent4="accent4" accent5="accent5" accent6="accent6" hlink="hlink" folHlink="folHlink"/>
    </a:extraClrScheme>
    <a:extraClrScheme>
      <a:clrScheme name="Capsules 4">
        <a:dk1>
          <a:srgbClr val="000000"/>
        </a:dk1>
        <a:lt1>
          <a:srgbClr val="FFFFFF"/>
        </a:lt1>
        <a:dk2>
          <a:srgbClr val="9900CC"/>
        </a:dk2>
        <a:lt2>
          <a:srgbClr val="006600"/>
        </a:lt2>
        <a:accent1>
          <a:srgbClr val="33CC33"/>
        </a:accent1>
        <a:accent2>
          <a:srgbClr val="FFCC66"/>
        </a:accent2>
        <a:accent3>
          <a:srgbClr val="FFFFFF"/>
        </a:accent3>
        <a:accent4>
          <a:srgbClr val="000000"/>
        </a:accent4>
        <a:accent5>
          <a:srgbClr val="ADE2AD"/>
        </a:accent5>
        <a:accent6>
          <a:srgbClr val="E7B95C"/>
        </a:accent6>
        <a:hlink>
          <a:srgbClr val="0033CC"/>
        </a:hlink>
        <a:folHlink>
          <a:srgbClr val="CC0066"/>
        </a:folHlink>
      </a:clrScheme>
      <a:clrMap bg1="lt1" tx1="dk1" bg2="lt2" tx2="dk2" accent1="accent1" accent2="accent2" accent3="accent3" accent4="accent4" accent5="accent5" accent6="accent6" hlink="hlink" folHlink="folHlink"/>
    </a:extraClrScheme>
    <a:extraClrScheme>
      <a:clrScheme name="Capsules 5">
        <a:dk1>
          <a:srgbClr val="000066"/>
        </a:dk1>
        <a:lt1>
          <a:srgbClr val="FFFFFF"/>
        </a:lt1>
        <a:dk2>
          <a:srgbClr val="336699"/>
        </a:dk2>
        <a:lt2>
          <a:srgbClr val="FFFFEB"/>
        </a:lt2>
        <a:accent1>
          <a:srgbClr val="99CCFF"/>
        </a:accent1>
        <a:accent2>
          <a:srgbClr val="9999FF"/>
        </a:accent2>
        <a:accent3>
          <a:srgbClr val="ADB8CA"/>
        </a:accent3>
        <a:accent4>
          <a:srgbClr val="DADADA"/>
        </a:accent4>
        <a:accent5>
          <a:srgbClr val="CAE2FF"/>
        </a:accent5>
        <a:accent6>
          <a:srgbClr val="8A8AE7"/>
        </a:accent6>
        <a:hlink>
          <a:srgbClr val="CCCCFF"/>
        </a:hlink>
        <a:folHlink>
          <a:srgbClr val="C68DFF"/>
        </a:folHlink>
      </a:clrScheme>
      <a:clrMap bg1="dk2" tx1="lt1" bg2="dk1" tx2="lt2" accent1="accent1" accent2="accent2" accent3="accent3" accent4="accent4" accent5="accent5" accent6="accent6" hlink="hlink" folHlink="folHlink"/>
    </a:extraClrScheme>
    <a:extraClrScheme>
      <a:clrScheme name="Capsules 6">
        <a:dk1>
          <a:srgbClr val="808000"/>
        </a:dk1>
        <a:lt1>
          <a:srgbClr val="FFFFFF"/>
        </a:lt1>
        <a:dk2>
          <a:srgbClr val="006666"/>
        </a:dk2>
        <a:lt2>
          <a:srgbClr val="FFFFFF"/>
        </a:lt2>
        <a:accent1>
          <a:srgbClr val="FFCC66"/>
        </a:accent1>
        <a:accent2>
          <a:srgbClr val="00ACA8"/>
        </a:accent2>
        <a:accent3>
          <a:srgbClr val="AAB8B8"/>
        </a:accent3>
        <a:accent4>
          <a:srgbClr val="DADADA"/>
        </a:accent4>
        <a:accent5>
          <a:srgbClr val="FFE2B8"/>
        </a:accent5>
        <a:accent6>
          <a:srgbClr val="009B98"/>
        </a:accent6>
        <a:hlink>
          <a:srgbClr val="CCCC00"/>
        </a:hlink>
        <a:folHlink>
          <a:srgbClr val="33CCCC"/>
        </a:folHlink>
      </a:clrScheme>
      <a:clrMap bg1="dk2" tx1="lt1" bg2="dk1" tx2="lt2" accent1="accent1" accent2="accent2" accent3="accent3" accent4="accent4" accent5="accent5" accent6="accent6" hlink="hlink" folHlink="folHlink"/>
    </a:extraClrScheme>
    <a:extraClrScheme>
      <a:clrScheme name="Capsules 7">
        <a:dk1>
          <a:srgbClr val="FFFFCC"/>
        </a:dk1>
        <a:lt1>
          <a:srgbClr val="FFFFFF"/>
        </a:lt1>
        <a:dk2>
          <a:srgbClr val="660033"/>
        </a:dk2>
        <a:lt2>
          <a:srgbClr val="FFFFFF"/>
        </a:lt2>
        <a:accent1>
          <a:srgbClr val="FF9900"/>
        </a:accent1>
        <a:accent2>
          <a:srgbClr val="CC3300"/>
        </a:accent2>
        <a:accent3>
          <a:srgbClr val="B8AAAD"/>
        </a:accent3>
        <a:accent4>
          <a:srgbClr val="DADADA"/>
        </a:accent4>
        <a:accent5>
          <a:srgbClr val="FFCAAA"/>
        </a:accent5>
        <a:accent6>
          <a:srgbClr val="B92D00"/>
        </a:accent6>
        <a:hlink>
          <a:srgbClr val="FFCC00"/>
        </a:hlink>
        <a:folHlink>
          <a:srgbClr val="FFCC99"/>
        </a:folHlink>
      </a:clrScheme>
      <a:clrMap bg1="dk2" tx1="lt1" bg2="dk1" tx2="lt2" accent1="accent1" accent2="accent2" accent3="accent3" accent4="accent4" accent5="accent5" accent6="accent6" hlink="hlink" folHlink="folHlink"/>
    </a:extraClrScheme>
    <a:extraClrScheme>
      <a:clrScheme name="Capsules 8">
        <a:dk1>
          <a:srgbClr val="FF0000"/>
        </a:dk1>
        <a:lt1>
          <a:srgbClr val="FFFFFF"/>
        </a:lt1>
        <a:dk2>
          <a:srgbClr val="000000"/>
        </a:dk2>
        <a:lt2>
          <a:srgbClr val="FFFFFF"/>
        </a:lt2>
        <a:accent1>
          <a:srgbClr val="FFCC00"/>
        </a:accent1>
        <a:accent2>
          <a:srgbClr val="CC3300"/>
        </a:accent2>
        <a:accent3>
          <a:srgbClr val="AAAAAA"/>
        </a:accent3>
        <a:accent4>
          <a:srgbClr val="DADADA"/>
        </a:accent4>
        <a:accent5>
          <a:srgbClr val="FFE2AA"/>
        </a:accent5>
        <a:accent6>
          <a:srgbClr val="B92D00"/>
        </a:accent6>
        <a:hlink>
          <a:srgbClr val="FF6600"/>
        </a:hlink>
        <a:folHlink>
          <a:srgbClr val="FF7C8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Capsules</Template>
  <TotalTime>6236</TotalTime>
  <Words>6510</Words>
  <Application>Microsoft Office PowerPoint</Application>
  <PresentationFormat>On-screen Show (4:3)</PresentationFormat>
  <Paragraphs>334</Paragraphs>
  <Slides>70</Slides>
  <Notes>4</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70</vt:i4>
      </vt:variant>
    </vt:vector>
  </HeadingPairs>
  <TitlesOfParts>
    <vt:vector size="75" baseType="lpstr">
      <vt:lpstr>Arial</vt:lpstr>
      <vt:lpstr>Calibri</vt:lpstr>
      <vt:lpstr>Times New Roman</vt:lpstr>
      <vt:lpstr>Wingdings</vt:lpstr>
      <vt:lpstr>Capsules</vt:lpstr>
      <vt:lpstr> Human Aspects of  Estate Planning </vt:lpstr>
      <vt:lpstr>General Disclaimer</vt:lpstr>
      <vt:lpstr>Recent Developments with Practical Estate Planning Implications to Advisers</vt:lpstr>
      <vt:lpstr>Cancer Stats</vt:lpstr>
      <vt:lpstr>Recent Developments with Practical Estate Planning Implications to Advisers</vt:lpstr>
      <vt:lpstr>Agent Confusion - 1</vt:lpstr>
      <vt:lpstr>Agent Confusion - 2</vt:lpstr>
      <vt:lpstr>Recent Developments with Practical Estate Planning Implications to Advisers</vt:lpstr>
      <vt:lpstr>Fixing Old Trusts When Clients Need Funds</vt:lpstr>
      <vt:lpstr>Recent Developments with Practical Estate Planning Implications to Advisers</vt:lpstr>
      <vt:lpstr>E-Signatures</vt:lpstr>
      <vt:lpstr>Recent Developments with Practical Estate Planning Implications to Advisers</vt:lpstr>
      <vt:lpstr>Age of Donors - 1</vt:lpstr>
      <vt:lpstr>Age of Donors - 2</vt:lpstr>
      <vt:lpstr>Age of Donors - 3</vt:lpstr>
      <vt:lpstr>Recent Developments with Practical Estate Planning Implications to Advisers</vt:lpstr>
      <vt:lpstr>Asset Protection: Klabacka - 1</vt:lpstr>
      <vt:lpstr>Asset Protection: Klabacka - 2</vt:lpstr>
      <vt:lpstr>Asset Protection: Curci - 1</vt:lpstr>
      <vt:lpstr>Asset Protection: Curci - 2</vt:lpstr>
      <vt:lpstr>Asset Protection: Leathers</vt:lpstr>
      <vt:lpstr>Asset Protection: Transfirst - 1</vt:lpstr>
      <vt:lpstr>Asset Protection: Transfirst - 2</vt:lpstr>
      <vt:lpstr>Asset Protection: Balice - 1</vt:lpstr>
      <vt:lpstr>Asset Protection: Balice - 2</vt:lpstr>
      <vt:lpstr>Recent Developments with Practical Estate Planning Implications to Advisers</vt:lpstr>
      <vt:lpstr>Assisted Suicide - 1</vt:lpstr>
      <vt:lpstr>Assisted Suicide - 2</vt:lpstr>
      <vt:lpstr>Assisted Suicide - 3</vt:lpstr>
      <vt:lpstr>Recent Developments with Practical Estate Planning Implications to Advisers</vt:lpstr>
      <vt:lpstr>Divorce Decanting: Ferri Case - 1</vt:lpstr>
      <vt:lpstr>Divorce Decanting: Ferri Case - 2</vt:lpstr>
      <vt:lpstr>Divorce Decanting: Ferri Case - 3</vt:lpstr>
      <vt:lpstr>Divorce Decanting: Ferri Case - 4</vt:lpstr>
      <vt:lpstr>Recent Developments with Practical Estate Planning Implications to Advisers</vt:lpstr>
      <vt:lpstr>Reconsider Tax Distribution Clause</vt:lpstr>
      <vt:lpstr>Clients Need Governing Documents Not Default Statute</vt:lpstr>
      <vt:lpstr>Clients Need Governing Documents Not Default Statute</vt:lpstr>
      <vt:lpstr>Recent Developments with Practical Estate Planning Implications to Advisers</vt:lpstr>
      <vt:lpstr>Practice Management: Email Communications - 1</vt:lpstr>
      <vt:lpstr>Practice Management: Email Communications - 2</vt:lpstr>
      <vt:lpstr>Practice Management: Email Communications - 3</vt:lpstr>
      <vt:lpstr>Practice Management: Email Communications - 4</vt:lpstr>
      <vt:lpstr>Practice Management: Email Communications - 5</vt:lpstr>
      <vt:lpstr>Recent Developments with Practical Estate Planning Implications to Advisers</vt:lpstr>
      <vt:lpstr>Probate: Inheritance Right Interference - 1</vt:lpstr>
      <vt:lpstr>Probate: Inheritance Right Interference - 2</vt:lpstr>
      <vt:lpstr>Probate: Inheritance Right Interference - 3</vt:lpstr>
      <vt:lpstr>Recent Developments with Practical Estate Planning Implications to Advisers</vt:lpstr>
      <vt:lpstr>Trust Protector and Revocable Trusts</vt:lpstr>
      <vt:lpstr>Recent Developments with Practical Estate Planning Implications to Advisers</vt:lpstr>
      <vt:lpstr>Repurpose Old Irrevocable Trust Into ILIT - 1</vt:lpstr>
      <vt:lpstr>Repurpose Old Irrevocable Trust Into ILIT - 2</vt:lpstr>
      <vt:lpstr>Recent Developments with Practical Estate Planning Implications to Advisers</vt:lpstr>
      <vt:lpstr>Definition of Estate Planning</vt:lpstr>
      <vt:lpstr>Definition of Estate Planning</vt:lpstr>
      <vt:lpstr>Health Challenges Affect Planning</vt:lpstr>
      <vt:lpstr>Health Issues Affect Estate Planning: More Common than Realized</vt:lpstr>
      <vt:lpstr>Health Issues Affect Estate Planning: The Home</vt:lpstr>
      <vt:lpstr>Health Issues Affect Estate Planning: Disability and Related Triggers</vt:lpstr>
      <vt:lpstr>Health Issues Affect Estate Planning: Compensation of the agents and Fiduciaries</vt:lpstr>
      <vt:lpstr>Religious Beliefs/Feelings Affect Planning</vt:lpstr>
      <vt:lpstr>Religious Affiliations and Beliefs Affect Estate Planning - Introduction</vt:lpstr>
      <vt:lpstr>Religious Affiliations and Beliefs Affect Estate Planning – General Planning</vt:lpstr>
      <vt:lpstr>Religious Affiliations and Beliefs Affect Estate Planning – Living Wills</vt:lpstr>
      <vt:lpstr>Religious Affiliations and Beliefs Affect Estate Planning – Distributions</vt:lpstr>
      <vt:lpstr>Religious Affiliations and Beliefs Affect Estate Planning – Charitable Giving</vt:lpstr>
      <vt:lpstr>Conclusion and Additional Information</vt:lpstr>
      <vt:lpstr>Conclusion</vt:lpstr>
      <vt:lpstr>Additional information</vt:lpstr>
    </vt:vector>
  </TitlesOfParts>
  <Company>MMS PC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Essential Financial, Retirement and Estate Planning for Lawyers</dc:title>
  <dc:creator>MShenkman</dc:creator>
  <cp:lastModifiedBy>Martin Shenkman</cp:lastModifiedBy>
  <cp:revision>120</cp:revision>
  <cp:lastPrinted>2017-05-11T15:18:47Z</cp:lastPrinted>
  <dcterms:created xsi:type="dcterms:W3CDTF">2012-02-15T14:56:32Z</dcterms:created>
  <dcterms:modified xsi:type="dcterms:W3CDTF">2022-04-09T22:28:23Z</dcterms:modified>
</cp:coreProperties>
</file>