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Lst>
  <p:notesMasterIdLst>
    <p:notesMasterId r:id="rId48"/>
  </p:notesMasterIdLst>
  <p:handoutMasterIdLst>
    <p:handoutMasterId r:id="rId49"/>
  </p:handoutMasterIdLst>
  <p:sldIdLst>
    <p:sldId id="341" r:id="rId4"/>
    <p:sldId id="342" r:id="rId5"/>
    <p:sldId id="343" r:id="rId6"/>
    <p:sldId id="315" r:id="rId7"/>
    <p:sldId id="316" r:id="rId8"/>
    <p:sldId id="340" r:id="rId9"/>
    <p:sldId id="287" r:id="rId10"/>
    <p:sldId id="314" r:id="rId11"/>
    <p:sldId id="292" r:id="rId12"/>
    <p:sldId id="285" r:id="rId13"/>
    <p:sldId id="293" r:id="rId14"/>
    <p:sldId id="291" r:id="rId15"/>
    <p:sldId id="305" r:id="rId16"/>
    <p:sldId id="306" r:id="rId17"/>
    <p:sldId id="257" r:id="rId18"/>
    <p:sldId id="258" r:id="rId19"/>
    <p:sldId id="290" r:id="rId20"/>
    <p:sldId id="259" r:id="rId21"/>
    <p:sldId id="296" r:id="rId22"/>
    <p:sldId id="260" r:id="rId23"/>
    <p:sldId id="261" r:id="rId24"/>
    <p:sldId id="310" r:id="rId25"/>
    <p:sldId id="262" r:id="rId26"/>
    <p:sldId id="297" r:id="rId27"/>
    <p:sldId id="307" r:id="rId28"/>
    <p:sldId id="263" r:id="rId29"/>
    <p:sldId id="298" r:id="rId30"/>
    <p:sldId id="308" r:id="rId31"/>
    <p:sldId id="264" r:id="rId32"/>
    <p:sldId id="265" r:id="rId33"/>
    <p:sldId id="303" r:id="rId34"/>
    <p:sldId id="309" r:id="rId35"/>
    <p:sldId id="266" r:id="rId36"/>
    <p:sldId id="312" r:id="rId37"/>
    <p:sldId id="313" r:id="rId38"/>
    <p:sldId id="267" r:id="rId39"/>
    <p:sldId id="300" r:id="rId40"/>
    <p:sldId id="268" r:id="rId41"/>
    <p:sldId id="301" r:id="rId42"/>
    <p:sldId id="269" r:id="rId43"/>
    <p:sldId id="302" r:id="rId44"/>
    <p:sldId id="271" r:id="rId45"/>
    <p:sldId id="304" r:id="rId46"/>
    <p:sldId id="311" r:id="rId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99"/>
    <a:srgbClr val="FFFF00"/>
    <a:srgbClr val="0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1068" y="11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0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a:defRPr sz="1300" smtClean="0"/>
            </a:lvl1pPr>
          </a:lstStyle>
          <a:p>
            <a:pPr>
              <a:defRPr/>
            </a:pPr>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93172" tIns="46586" rIns="93172" bIns="46586" rtlCol="0"/>
          <a:lstStyle>
            <a:lvl1pPr algn="r">
              <a:defRPr sz="1300" smtClean="0"/>
            </a:lvl1pPr>
          </a:lstStyle>
          <a:p>
            <a:pPr>
              <a:defRPr/>
            </a:pPr>
            <a:fld id="{EC8F703F-7DE8-4E75-A0F1-FA9A16EE00D1}" type="datetimeFigureOut">
              <a:rPr lang="en-US"/>
              <a:pPr>
                <a:defRPr/>
              </a:pPr>
              <a:t>5/22/2019</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93172" tIns="46586" rIns="93172" bIns="46586" rtlCol="0" anchor="b"/>
          <a:lstStyle>
            <a:lvl1pPr algn="l">
              <a:defRPr sz="1300" smtClean="0"/>
            </a:lvl1pPr>
          </a:lstStyle>
          <a:p>
            <a:pPr>
              <a:defRPr/>
            </a:pPr>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93172" tIns="46586" rIns="93172" bIns="46586" rtlCol="0" anchor="b"/>
          <a:lstStyle>
            <a:lvl1pPr algn="r">
              <a:defRPr sz="1300" smtClean="0"/>
            </a:lvl1pPr>
          </a:lstStyle>
          <a:p>
            <a:pPr>
              <a:defRPr/>
            </a:pPr>
            <a:fld id="{28EA11FA-98FF-494C-94DD-99B65BCF49BB}" type="slidenum">
              <a:rPr lang="en-US"/>
              <a:pPr>
                <a:defRPr/>
              </a:pPr>
              <a:t>‹#›</a:t>
            </a:fld>
            <a:endParaRPr lang="en-US" dirty="0"/>
          </a:p>
        </p:txBody>
      </p:sp>
    </p:spTree>
    <p:extLst>
      <p:ext uri="{BB962C8B-B14F-4D97-AF65-F5344CB8AC3E}">
        <p14:creationId xmlns:p14="http://schemas.microsoft.com/office/powerpoint/2010/main" val="311950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eaLnBrk="1" hangingPunct="1">
              <a:defRPr sz="1300" smtClean="0">
                <a:latin typeface="Arial" charset="0"/>
              </a:defRPr>
            </a:lvl1pPr>
          </a:lstStyle>
          <a:p>
            <a:pPr>
              <a:defRPr/>
            </a:pPr>
            <a:endParaRPr lang="en-US" altLang="en-US" dirty="0"/>
          </a:p>
        </p:txBody>
      </p:sp>
      <p:sp>
        <p:nvSpPr>
          <p:cNvPr id="55299"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eaLnBrk="1" hangingPunct="1">
              <a:defRPr sz="1300" smtClean="0">
                <a:latin typeface="Arial" charset="0"/>
              </a:defRPr>
            </a:lvl1pPr>
          </a:lstStyle>
          <a:p>
            <a:pPr>
              <a:defRPr/>
            </a:pPr>
            <a:endParaRPr lang="en-US" altLang="en-US" dirty="0"/>
          </a:p>
        </p:txBody>
      </p:sp>
      <p:sp>
        <p:nvSpPr>
          <p:cNvPr id="317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5302"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eaLnBrk="1" hangingPunct="1">
              <a:defRPr sz="1300" smtClean="0">
                <a:latin typeface="Arial" charset="0"/>
              </a:defRPr>
            </a:lvl1pPr>
          </a:lstStyle>
          <a:p>
            <a:pPr>
              <a:defRPr/>
            </a:pPr>
            <a:endParaRPr lang="en-US" altLang="en-US" dirty="0"/>
          </a:p>
        </p:txBody>
      </p:sp>
      <p:sp>
        <p:nvSpPr>
          <p:cNvPr id="55303"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eaLnBrk="1" hangingPunct="1">
              <a:defRPr sz="1300" smtClean="0">
                <a:latin typeface="Arial" charset="0"/>
              </a:defRPr>
            </a:lvl1pPr>
          </a:lstStyle>
          <a:p>
            <a:pPr>
              <a:defRPr/>
            </a:pPr>
            <a:fld id="{E46C5A37-44E3-4207-B943-525019F04C18}" type="slidenum">
              <a:rPr lang="en-US" altLang="en-US"/>
              <a:pPr>
                <a:defRPr/>
              </a:pPr>
              <a:t>‹#›</a:t>
            </a:fld>
            <a:endParaRPr lang="en-US" altLang="en-US" dirty="0"/>
          </a:p>
        </p:txBody>
      </p:sp>
    </p:spTree>
    <p:extLst>
      <p:ext uri="{BB962C8B-B14F-4D97-AF65-F5344CB8AC3E}">
        <p14:creationId xmlns:p14="http://schemas.microsoft.com/office/powerpoint/2010/main" val="478292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6C5A37-44E3-4207-B943-525019F04C18}" type="slidenum">
              <a:rPr lang="en-US" altLang="en-US" smtClean="0"/>
              <a:pPr>
                <a:defRPr/>
              </a:pPr>
              <a:t>4</a:t>
            </a:fld>
            <a:endParaRPr lang="en-US" altLang="en-US" dirty="0"/>
          </a:p>
        </p:txBody>
      </p:sp>
    </p:spTree>
    <p:extLst>
      <p:ext uri="{BB962C8B-B14F-4D97-AF65-F5344CB8AC3E}">
        <p14:creationId xmlns:p14="http://schemas.microsoft.com/office/powerpoint/2010/main" val="371250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16130" indent="-275434">
              <a:defRPr>
                <a:solidFill>
                  <a:schemeClr val="tx1"/>
                </a:solidFill>
                <a:latin typeface="Tahoma" pitchFamily="34" charset="0"/>
              </a:defRPr>
            </a:lvl2pPr>
            <a:lvl3pPr marL="1101738" indent="-220348">
              <a:defRPr>
                <a:solidFill>
                  <a:schemeClr val="tx1"/>
                </a:solidFill>
                <a:latin typeface="Tahoma" pitchFamily="34" charset="0"/>
              </a:defRPr>
            </a:lvl3pPr>
            <a:lvl4pPr marL="1542433" indent="-220348">
              <a:defRPr>
                <a:solidFill>
                  <a:schemeClr val="tx1"/>
                </a:solidFill>
                <a:latin typeface="Tahoma" pitchFamily="34" charset="0"/>
              </a:defRPr>
            </a:lvl4pPr>
            <a:lvl5pPr marL="1983128" indent="-220348">
              <a:defRPr>
                <a:solidFill>
                  <a:schemeClr val="tx1"/>
                </a:solidFill>
                <a:latin typeface="Tahoma" pitchFamily="34" charset="0"/>
              </a:defRPr>
            </a:lvl5pPr>
            <a:lvl6pPr marL="2423823" indent="-220348" eaLnBrk="0" fontAlgn="base" hangingPunct="0">
              <a:spcBef>
                <a:spcPct val="0"/>
              </a:spcBef>
              <a:spcAft>
                <a:spcPct val="0"/>
              </a:spcAft>
              <a:defRPr>
                <a:solidFill>
                  <a:schemeClr val="tx1"/>
                </a:solidFill>
                <a:latin typeface="Tahoma" pitchFamily="34" charset="0"/>
              </a:defRPr>
            </a:lvl6pPr>
            <a:lvl7pPr marL="2864518" indent="-220348" eaLnBrk="0" fontAlgn="base" hangingPunct="0">
              <a:spcBef>
                <a:spcPct val="0"/>
              </a:spcBef>
              <a:spcAft>
                <a:spcPct val="0"/>
              </a:spcAft>
              <a:defRPr>
                <a:solidFill>
                  <a:schemeClr val="tx1"/>
                </a:solidFill>
                <a:latin typeface="Tahoma" pitchFamily="34" charset="0"/>
              </a:defRPr>
            </a:lvl7pPr>
            <a:lvl8pPr marL="3305213" indent="-220348" eaLnBrk="0" fontAlgn="base" hangingPunct="0">
              <a:spcBef>
                <a:spcPct val="0"/>
              </a:spcBef>
              <a:spcAft>
                <a:spcPct val="0"/>
              </a:spcAft>
              <a:defRPr>
                <a:solidFill>
                  <a:schemeClr val="tx1"/>
                </a:solidFill>
                <a:latin typeface="Tahoma" pitchFamily="34" charset="0"/>
              </a:defRPr>
            </a:lvl8pPr>
            <a:lvl9pPr marL="3745908" indent="-220348" eaLnBrk="0" fontAlgn="base" hangingPunct="0">
              <a:spcBef>
                <a:spcPct val="0"/>
              </a:spcBef>
              <a:spcAft>
                <a:spcPct val="0"/>
              </a:spcAft>
              <a:defRPr>
                <a:solidFill>
                  <a:schemeClr val="tx1"/>
                </a:solidFill>
                <a:latin typeface="Tahoma" pitchFamily="34" charset="0"/>
              </a:defRPr>
            </a:lvl9pPr>
          </a:lstStyle>
          <a:p>
            <a:fld id="{474716E1-E1E2-4F5E-8724-2D0140B53F35}" type="slidenum">
              <a:rPr lang="en-US" altLang="en-US">
                <a:latin typeface="Arial" charset="0"/>
              </a:rPr>
              <a:pPr/>
              <a:t>8</a:t>
            </a:fld>
            <a:endParaRPr lang="en-US" altLang="en-US" dirty="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3346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16130" indent="-275434">
              <a:defRPr>
                <a:solidFill>
                  <a:schemeClr val="tx1"/>
                </a:solidFill>
                <a:latin typeface="Tahoma" pitchFamily="34" charset="0"/>
              </a:defRPr>
            </a:lvl2pPr>
            <a:lvl3pPr marL="1101738" indent="-220348">
              <a:defRPr>
                <a:solidFill>
                  <a:schemeClr val="tx1"/>
                </a:solidFill>
                <a:latin typeface="Tahoma" pitchFamily="34" charset="0"/>
              </a:defRPr>
            </a:lvl3pPr>
            <a:lvl4pPr marL="1542433" indent="-220348">
              <a:defRPr>
                <a:solidFill>
                  <a:schemeClr val="tx1"/>
                </a:solidFill>
                <a:latin typeface="Tahoma" pitchFamily="34" charset="0"/>
              </a:defRPr>
            </a:lvl4pPr>
            <a:lvl5pPr marL="1983128" indent="-220348">
              <a:defRPr>
                <a:solidFill>
                  <a:schemeClr val="tx1"/>
                </a:solidFill>
                <a:latin typeface="Tahoma" pitchFamily="34" charset="0"/>
              </a:defRPr>
            </a:lvl5pPr>
            <a:lvl6pPr marL="2423823" indent="-220348" eaLnBrk="0" fontAlgn="base" hangingPunct="0">
              <a:spcBef>
                <a:spcPct val="0"/>
              </a:spcBef>
              <a:spcAft>
                <a:spcPct val="0"/>
              </a:spcAft>
              <a:defRPr>
                <a:solidFill>
                  <a:schemeClr val="tx1"/>
                </a:solidFill>
                <a:latin typeface="Tahoma" pitchFamily="34" charset="0"/>
              </a:defRPr>
            </a:lvl6pPr>
            <a:lvl7pPr marL="2864518" indent="-220348" eaLnBrk="0" fontAlgn="base" hangingPunct="0">
              <a:spcBef>
                <a:spcPct val="0"/>
              </a:spcBef>
              <a:spcAft>
                <a:spcPct val="0"/>
              </a:spcAft>
              <a:defRPr>
                <a:solidFill>
                  <a:schemeClr val="tx1"/>
                </a:solidFill>
                <a:latin typeface="Tahoma" pitchFamily="34" charset="0"/>
              </a:defRPr>
            </a:lvl7pPr>
            <a:lvl8pPr marL="3305213" indent="-220348" eaLnBrk="0" fontAlgn="base" hangingPunct="0">
              <a:spcBef>
                <a:spcPct val="0"/>
              </a:spcBef>
              <a:spcAft>
                <a:spcPct val="0"/>
              </a:spcAft>
              <a:defRPr>
                <a:solidFill>
                  <a:schemeClr val="tx1"/>
                </a:solidFill>
                <a:latin typeface="Tahoma" pitchFamily="34" charset="0"/>
              </a:defRPr>
            </a:lvl8pPr>
            <a:lvl9pPr marL="3745908" indent="-220348" eaLnBrk="0" fontAlgn="base" hangingPunct="0">
              <a:spcBef>
                <a:spcPct val="0"/>
              </a:spcBef>
              <a:spcAft>
                <a:spcPct val="0"/>
              </a:spcAft>
              <a:defRPr>
                <a:solidFill>
                  <a:schemeClr val="tx1"/>
                </a:solidFill>
                <a:latin typeface="Tahoma" pitchFamily="34" charset="0"/>
              </a:defRPr>
            </a:lvl9pPr>
          </a:lstStyle>
          <a:p>
            <a:fld id="{81A1C2D1-DEA2-43F2-8353-43F26520A6D0}" type="slidenum">
              <a:rPr lang="en-US" altLang="en-US">
                <a:latin typeface="Arial" charset="0"/>
              </a:rPr>
              <a:pPr/>
              <a:t>12</a:t>
            </a:fld>
            <a:endParaRPr lang="en-US" altLang="en-US" dirty="0">
              <a:latin typeface="Arial" charset="0"/>
            </a:endParaRPr>
          </a:p>
        </p:txBody>
      </p:sp>
      <p:sp>
        <p:nvSpPr>
          <p:cNvPr id="5" name="Rectangle 6"/>
          <p:cNvSpPr txBox="1">
            <a:spLocks noGrp="1" noChangeArrowheads="1"/>
          </p:cNvSpPr>
          <p:nvPr/>
        </p:nvSpPr>
        <p:spPr>
          <a:xfrm>
            <a:off x="0" y="8830659"/>
            <a:ext cx="3038145" cy="464205"/>
          </a:xfrm>
          <a:prstGeom prst="rect">
            <a:avLst/>
          </a:prstGeom>
          <a:noFill/>
        </p:spPr>
        <p:txBody>
          <a:bodyPr lIns="93172" tIns="46586" rIns="93172" bIns="46586" anchor="b"/>
          <a:lstStyle/>
          <a:p>
            <a:pPr defTabSz="465859" eaLnBrk="1" fontAlgn="auto" hangingPunct="1">
              <a:spcBef>
                <a:spcPts val="0"/>
              </a:spcBef>
              <a:spcAft>
                <a:spcPts val="0"/>
              </a:spcAft>
              <a:defRPr/>
            </a:pPr>
            <a:r>
              <a:rPr lang="en-US" sz="1300" dirty="0">
                <a:latin typeface="+mn-lt"/>
              </a:rPr>
              <a:t>www.RV4TheCure.com</a:t>
            </a:r>
          </a:p>
        </p:txBody>
      </p:sp>
      <p:sp>
        <p:nvSpPr>
          <p:cNvPr id="33796" name="Rectangle 7"/>
          <p:cNvSpPr txBox="1">
            <a:spLocks noGrp="1" noChangeArrowheads="1"/>
          </p:cNvSpPr>
          <p:nvPr/>
        </p:nvSpPr>
        <p:spPr bwMode="auto">
          <a:xfrm>
            <a:off x="3970734" y="8830659"/>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457200">
              <a:defRPr>
                <a:solidFill>
                  <a:schemeClr val="tx1"/>
                </a:solidFill>
                <a:latin typeface="Tahoma" pitchFamily="34" charset="0"/>
              </a:defRPr>
            </a:lvl1pPr>
            <a:lvl2pPr marL="742950" indent="-285750" defTabSz="457200">
              <a:defRPr>
                <a:solidFill>
                  <a:schemeClr val="tx1"/>
                </a:solidFill>
                <a:latin typeface="Tahoma" pitchFamily="34" charset="0"/>
              </a:defRPr>
            </a:lvl2pPr>
            <a:lvl3pPr marL="1143000" indent="-228600" defTabSz="457200">
              <a:defRPr>
                <a:solidFill>
                  <a:schemeClr val="tx1"/>
                </a:solidFill>
                <a:latin typeface="Tahoma" pitchFamily="34" charset="0"/>
              </a:defRPr>
            </a:lvl3pPr>
            <a:lvl4pPr marL="1600200" indent="-228600" defTabSz="457200">
              <a:defRPr>
                <a:solidFill>
                  <a:schemeClr val="tx1"/>
                </a:solidFill>
                <a:latin typeface="Tahoma" pitchFamily="34" charset="0"/>
              </a:defRPr>
            </a:lvl4pPr>
            <a:lvl5pPr marL="2057400" indent="-228600" defTabSz="457200">
              <a:defRPr>
                <a:solidFill>
                  <a:schemeClr val="tx1"/>
                </a:solidFill>
                <a:latin typeface="Tahoma" pitchFamily="34" charset="0"/>
              </a:defRPr>
            </a:lvl5pPr>
            <a:lvl6pPr marL="2514600" indent="-228600" defTabSz="457200" eaLnBrk="0" fontAlgn="base" hangingPunct="0">
              <a:spcBef>
                <a:spcPct val="0"/>
              </a:spcBef>
              <a:spcAft>
                <a:spcPct val="0"/>
              </a:spcAft>
              <a:defRPr>
                <a:solidFill>
                  <a:schemeClr val="tx1"/>
                </a:solidFill>
                <a:latin typeface="Tahoma" pitchFamily="34" charset="0"/>
              </a:defRPr>
            </a:lvl6pPr>
            <a:lvl7pPr marL="2971800" indent="-228600" defTabSz="457200" eaLnBrk="0" fontAlgn="base" hangingPunct="0">
              <a:spcBef>
                <a:spcPct val="0"/>
              </a:spcBef>
              <a:spcAft>
                <a:spcPct val="0"/>
              </a:spcAft>
              <a:defRPr>
                <a:solidFill>
                  <a:schemeClr val="tx1"/>
                </a:solidFill>
                <a:latin typeface="Tahoma" pitchFamily="34" charset="0"/>
              </a:defRPr>
            </a:lvl7pPr>
            <a:lvl8pPr marL="3429000" indent="-228600" defTabSz="457200" eaLnBrk="0" fontAlgn="base" hangingPunct="0">
              <a:spcBef>
                <a:spcPct val="0"/>
              </a:spcBef>
              <a:spcAft>
                <a:spcPct val="0"/>
              </a:spcAft>
              <a:defRPr>
                <a:solidFill>
                  <a:schemeClr val="tx1"/>
                </a:solidFill>
                <a:latin typeface="Tahoma" pitchFamily="34" charset="0"/>
              </a:defRPr>
            </a:lvl8pPr>
            <a:lvl9pPr marL="3886200" indent="-228600" defTabSz="457200" eaLnBrk="0" fontAlgn="base" hangingPunct="0">
              <a:spcBef>
                <a:spcPct val="0"/>
              </a:spcBef>
              <a:spcAft>
                <a:spcPct val="0"/>
              </a:spcAft>
              <a:defRPr>
                <a:solidFill>
                  <a:schemeClr val="tx1"/>
                </a:solidFill>
                <a:latin typeface="Tahoma" pitchFamily="34" charset="0"/>
              </a:defRPr>
            </a:lvl9pPr>
          </a:lstStyle>
          <a:p>
            <a:pPr algn="r" eaLnBrk="1" hangingPunct="1"/>
            <a:fld id="{AFCB3DF4-C11D-45D3-BCF2-056956EFBB71}" type="slidenum">
              <a:rPr lang="en-US" altLang="en-US" sz="1300">
                <a:latin typeface="Calibri" pitchFamily="34" charset="0"/>
                <a:ea typeface="ＭＳ Ｐゴシック" pitchFamily="1" charset="-128"/>
              </a:rPr>
              <a:pPr algn="r" eaLnBrk="1" hangingPunct="1"/>
              <a:t>12</a:t>
            </a:fld>
            <a:endParaRPr lang="en-US" altLang="en-US" sz="1300" dirty="0">
              <a:latin typeface="Calibri" pitchFamily="34" charset="0"/>
              <a:ea typeface="ＭＳ Ｐゴシック" pitchFamily="1" charset="-128"/>
            </a:endParaRP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p:spPr>
        <p:txBody>
          <a:bodyPr/>
          <a:lstStyle/>
          <a:p>
            <a:pPr defTabSz="465178" eaLnBrk="1" hangingPunct="1"/>
            <a:r>
              <a:rPr lang="en-US" altLang="en-US" b="1" dirty="0"/>
              <a:t>Comment: The documents and much of the planning for a client with chronic illness is similar and based on the same “building blocks” as any planning. But some creative modifications to tailor the documentation and planning to the particular client’s situation can be very beneficial.</a:t>
            </a:r>
          </a:p>
          <a:p>
            <a:pPr defTabSz="465178" eaLnBrk="1" hangingPunct="1"/>
            <a:endParaRPr lang="en-US" alt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16130" indent="-275434">
              <a:defRPr>
                <a:solidFill>
                  <a:schemeClr val="tx1"/>
                </a:solidFill>
                <a:latin typeface="Tahoma" pitchFamily="34" charset="0"/>
              </a:defRPr>
            </a:lvl2pPr>
            <a:lvl3pPr marL="1101738" indent="-220348">
              <a:defRPr>
                <a:solidFill>
                  <a:schemeClr val="tx1"/>
                </a:solidFill>
                <a:latin typeface="Tahoma" pitchFamily="34" charset="0"/>
              </a:defRPr>
            </a:lvl3pPr>
            <a:lvl4pPr marL="1542433" indent="-220348">
              <a:defRPr>
                <a:solidFill>
                  <a:schemeClr val="tx1"/>
                </a:solidFill>
                <a:latin typeface="Tahoma" pitchFamily="34" charset="0"/>
              </a:defRPr>
            </a:lvl4pPr>
            <a:lvl5pPr marL="1983128" indent="-220348">
              <a:defRPr>
                <a:solidFill>
                  <a:schemeClr val="tx1"/>
                </a:solidFill>
                <a:latin typeface="Tahoma" pitchFamily="34" charset="0"/>
              </a:defRPr>
            </a:lvl5pPr>
            <a:lvl6pPr marL="2423823" indent="-220348" eaLnBrk="0" fontAlgn="base" hangingPunct="0">
              <a:spcBef>
                <a:spcPct val="0"/>
              </a:spcBef>
              <a:spcAft>
                <a:spcPct val="0"/>
              </a:spcAft>
              <a:defRPr>
                <a:solidFill>
                  <a:schemeClr val="tx1"/>
                </a:solidFill>
                <a:latin typeface="Tahoma" pitchFamily="34" charset="0"/>
              </a:defRPr>
            </a:lvl6pPr>
            <a:lvl7pPr marL="2864518" indent="-220348" eaLnBrk="0" fontAlgn="base" hangingPunct="0">
              <a:spcBef>
                <a:spcPct val="0"/>
              </a:spcBef>
              <a:spcAft>
                <a:spcPct val="0"/>
              </a:spcAft>
              <a:defRPr>
                <a:solidFill>
                  <a:schemeClr val="tx1"/>
                </a:solidFill>
                <a:latin typeface="Tahoma" pitchFamily="34" charset="0"/>
              </a:defRPr>
            </a:lvl7pPr>
            <a:lvl8pPr marL="3305213" indent="-220348" eaLnBrk="0" fontAlgn="base" hangingPunct="0">
              <a:spcBef>
                <a:spcPct val="0"/>
              </a:spcBef>
              <a:spcAft>
                <a:spcPct val="0"/>
              </a:spcAft>
              <a:defRPr>
                <a:solidFill>
                  <a:schemeClr val="tx1"/>
                </a:solidFill>
                <a:latin typeface="Tahoma" pitchFamily="34" charset="0"/>
              </a:defRPr>
            </a:lvl8pPr>
            <a:lvl9pPr marL="3745908" indent="-220348" eaLnBrk="0" fontAlgn="base" hangingPunct="0">
              <a:spcBef>
                <a:spcPct val="0"/>
              </a:spcBef>
              <a:spcAft>
                <a:spcPct val="0"/>
              </a:spcAft>
              <a:defRPr>
                <a:solidFill>
                  <a:schemeClr val="tx1"/>
                </a:solidFill>
                <a:latin typeface="Tahoma" pitchFamily="34" charset="0"/>
              </a:defRPr>
            </a:lvl9pPr>
          </a:lstStyle>
          <a:p>
            <a:fld id="{956735E0-9993-4A31-85CD-D1DE8CC47C83}" type="slidenum">
              <a:rPr lang="en-US" altLang="en-US">
                <a:latin typeface="Arial" charset="0"/>
              </a:rPr>
              <a:pPr/>
              <a:t>17</a:t>
            </a:fld>
            <a:endParaRPr lang="en-US" altLang="en-US" dirty="0">
              <a:latin typeface="Arial" charset="0"/>
            </a:endParaRPr>
          </a:p>
        </p:txBody>
      </p:sp>
      <p:sp>
        <p:nvSpPr>
          <p:cNvPr id="5" name="Rectangle 6"/>
          <p:cNvSpPr txBox="1">
            <a:spLocks noGrp="1" noChangeArrowheads="1"/>
          </p:cNvSpPr>
          <p:nvPr/>
        </p:nvSpPr>
        <p:spPr>
          <a:xfrm>
            <a:off x="0" y="8830659"/>
            <a:ext cx="3038145" cy="464205"/>
          </a:xfrm>
          <a:prstGeom prst="rect">
            <a:avLst/>
          </a:prstGeom>
          <a:noFill/>
        </p:spPr>
        <p:txBody>
          <a:bodyPr lIns="93172" tIns="46586" rIns="93172" bIns="46586" anchor="b"/>
          <a:lstStyle/>
          <a:p>
            <a:pPr defTabSz="465859" eaLnBrk="1" fontAlgn="auto" hangingPunct="1">
              <a:spcBef>
                <a:spcPts val="0"/>
              </a:spcBef>
              <a:spcAft>
                <a:spcPts val="0"/>
              </a:spcAft>
              <a:defRPr/>
            </a:pPr>
            <a:r>
              <a:rPr lang="en-US" sz="1300" dirty="0">
                <a:latin typeface="+mn-lt"/>
              </a:rPr>
              <a:t>www.RV4TheCure.com</a:t>
            </a:r>
          </a:p>
        </p:txBody>
      </p:sp>
      <p:sp>
        <p:nvSpPr>
          <p:cNvPr id="34820" name="Rectangle 7"/>
          <p:cNvSpPr txBox="1">
            <a:spLocks noGrp="1" noChangeArrowheads="1"/>
          </p:cNvSpPr>
          <p:nvPr/>
        </p:nvSpPr>
        <p:spPr bwMode="auto">
          <a:xfrm>
            <a:off x="3970734" y="8830659"/>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457200">
              <a:defRPr>
                <a:solidFill>
                  <a:schemeClr val="tx1"/>
                </a:solidFill>
                <a:latin typeface="Tahoma" pitchFamily="34" charset="0"/>
              </a:defRPr>
            </a:lvl1pPr>
            <a:lvl2pPr marL="742950" indent="-285750" defTabSz="457200">
              <a:defRPr>
                <a:solidFill>
                  <a:schemeClr val="tx1"/>
                </a:solidFill>
                <a:latin typeface="Tahoma" pitchFamily="34" charset="0"/>
              </a:defRPr>
            </a:lvl2pPr>
            <a:lvl3pPr marL="1143000" indent="-228600" defTabSz="457200">
              <a:defRPr>
                <a:solidFill>
                  <a:schemeClr val="tx1"/>
                </a:solidFill>
                <a:latin typeface="Tahoma" pitchFamily="34" charset="0"/>
              </a:defRPr>
            </a:lvl3pPr>
            <a:lvl4pPr marL="1600200" indent="-228600" defTabSz="457200">
              <a:defRPr>
                <a:solidFill>
                  <a:schemeClr val="tx1"/>
                </a:solidFill>
                <a:latin typeface="Tahoma" pitchFamily="34" charset="0"/>
              </a:defRPr>
            </a:lvl4pPr>
            <a:lvl5pPr marL="2057400" indent="-228600" defTabSz="457200">
              <a:defRPr>
                <a:solidFill>
                  <a:schemeClr val="tx1"/>
                </a:solidFill>
                <a:latin typeface="Tahoma" pitchFamily="34" charset="0"/>
              </a:defRPr>
            </a:lvl5pPr>
            <a:lvl6pPr marL="2514600" indent="-228600" defTabSz="457200" eaLnBrk="0" fontAlgn="base" hangingPunct="0">
              <a:spcBef>
                <a:spcPct val="0"/>
              </a:spcBef>
              <a:spcAft>
                <a:spcPct val="0"/>
              </a:spcAft>
              <a:defRPr>
                <a:solidFill>
                  <a:schemeClr val="tx1"/>
                </a:solidFill>
                <a:latin typeface="Tahoma" pitchFamily="34" charset="0"/>
              </a:defRPr>
            </a:lvl6pPr>
            <a:lvl7pPr marL="2971800" indent="-228600" defTabSz="457200" eaLnBrk="0" fontAlgn="base" hangingPunct="0">
              <a:spcBef>
                <a:spcPct val="0"/>
              </a:spcBef>
              <a:spcAft>
                <a:spcPct val="0"/>
              </a:spcAft>
              <a:defRPr>
                <a:solidFill>
                  <a:schemeClr val="tx1"/>
                </a:solidFill>
                <a:latin typeface="Tahoma" pitchFamily="34" charset="0"/>
              </a:defRPr>
            </a:lvl7pPr>
            <a:lvl8pPr marL="3429000" indent="-228600" defTabSz="457200" eaLnBrk="0" fontAlgn="base" hangingPunct="0">
              <a:spcBef>
                <a:spcPct val="0"/>
              </a:spcBef>
              <a:spcAft>
                <a:spcPct val="0"/>
              </a:spcAft>
              <a:defRPr>
                <a:solidFill>
                  <a:schemeClr val="tx1"/>
                </a:solidFill>
                <a:latin typeface="Tahoma" pitchFamily="34" charset="0"/>
              </a:defRPr>
            </a:lvl8pPr>
            <a:lvl9pPr marL="3886200" indent="-228600" defTabSz="457200" eaLnBrk="0" fontAlgn="base" hangingPunct="0">
              <a:spcBef>
                <a:spcPct val="0"/>
              </a:spcBef>
              <a:spcAft>
                <a:spcPct val="0"/>
              </a:spcAft>
              <a:defRPr>
                <a:solidFill>
                  <a:schemeClr val="tx1"/>
                </a:solidFill>
                <a:latin typeface="Tahoma" pitchFamily="34" charset="0"/>
              </a:defRPr>
            </a:lvl9pPr>
          </a:lstStyle>
          <a:p>
            <a:pPr algn="r" eaLnBrk="1" hangingPunct="1"/>
            <a:fld id="{42BD2E37-6DC2-4F87-8126-BC833FA51989}" type="slidenum">
              <a:rPr lang="en-US" altLang="en-US" sz="1300">
                <a:latin typeface="Calibri" pitchFamily="34" charset="0"/>
                <a:ea typeface="ＭＳ Ｐゴシック" pitchFamily="1" charset="-128"/>
              </a:rPr>
              <a:pPr algn="r" eaLnBrk="1" hangingPunct="1"/>
              <a:t>17</a:t>
            </a:fld>
            <a:endParaRPr lang="en-US" altLang="en-US" sz="1300" dirty="0">
              <a:latin typeface="Calibri" pitchFamily="34" charset="0"/>
              <a:ea typeface="ＭＳ Ｐゴシック" pitchFamily="1" charset="-128"/>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a:lstStyle/>
          <a:p>
            <a:pPr defTabSz="465178" eaLnBrk="1" hangingPunct="1"/>
            <a:r>
              <a:rPr lang="en-US" altLang="en-US" b="1" dirty="0"/>
              <a:t>Comment: Most practitioners will find each of these points quite basic, but the valuable lesson is to assure that practitioners address each appropriate item with each client. Often simple and basic steps, like getting a duplicate monthly statement sent to a child, can save the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16130" indent="-275434">
              <a:defRPr>
                <a:solidFill>
                  <a:schemeClr val="tx1"/>
                </a:solidFill>
                <a:latin typeface="Tahoma" pitchFamily="34" charset="0"/>
              </a:defRPr>
            </a:lvl2pPr>
            <a:lvl3pPr marL="1101738" indent="-220348">
              <a:defRPr>
                <a:solidFill>
                  <a:schemeClr val="tx1"/>
                </a:solidFill>
                <a:latin typeface="Tahoma" pitchFamily="34" charset="0"/>
              </a:defRPr>
            </a:lvl3pPr>
            <a:lvl4pPr marL="1542433" indent="-220348">
              <a:defRPr>
                <a:solidFill>
                  <a:schemeClr val="tx1"/>
                </a:solidFill>
                <a:latin typeface="Tahoma" pitchFamily="34" charset="0"/>
              </a:defRPr>
            </a:lvl4pPr>
            <a:lvl5pPr marL="1983128" indent="-220348">
              <a:defRPr>
                <a:solidFill>
                  <a:schemeClr val="tx1"/>
                </a:solidFill>
                <a:latin typeface="Tahoma" pitchFamily="34" charset="0"/>
              </a:defRPr>
            </a:lvl5pPr>
            <a:lvl6pPr marL="2423823" indent="-220348" eaLnBrk="0" fontAlgn="base" hangingPunct="0">
              <a:spcBef>
                <a:spcPct val="0"/>
              </a:spcBef>
              <a:spcAft>
                <a:spcPct val="0"/>
              </a:spcAft>
              <a:defRPr>
                <a:solidFill>
                  <a:schemeClr val="tx1"/>
                </a:solidFill>
                <a:latin typeface="Tahoma" pitchFamily="34" charset="0"/>
              </a:defRPr>
            </a:lvl6pPr>
            <a:lvl7pPr marL="2864518" indent="-220348" eaLnBrk="0" fontAlgn="base" hangingPunct="0">
              <a:spcBef>
                <a:spcPct val="0"/>
              </a:spcBef>
              <a:spcAft>
                <a:spcPct val="0"/>
              </a:spcAft>
              <a:defRPr>
                <a:solidFill>
                  <a:schemeClr val="tx1"/>
                </a:solidFill>
                <a:latin typeface="Tahoma" pitchFamily="34" charset="0"/>
              </a:defRPr>
            </a:lvl7pPr>
            <a:lvl8pPr marL="3305213" indent="-220348" eaLnBrk="0" fontAlgn="base" hangingPunct="0">
              <a:spcBef>
                <a:spcPct val="0"/>
              </a:spcBef>
              <a:spcAft>
                <a:spcPct val="0"/>
              </a:spcAft>
              <a:defRPr>
                <a:solidFill>
                  <a:schemeClr val="tx1"/>
                </a:solidFill>
                <a:latin typeface="Tahoma" pitchFamily="34" charset="0"/>
              </a:defRPr>
            </a:lvl8pPr>
            <a:lvl9pPr marL="3745908" indent="-220348" eaLnBrk="0" fontAlgn="base" hangingPunct="0">
              <a:spcBef>
                <a:spcPct val="0"/>
              </a:spcBef>
              <a:spcAft>
                <a:spcPct val="0"/>
              </a:spcAft>
              <a:defRPr>
                <a:solidFill>
                  <a:schemeClr val="tx1"/>
                </a:solidFill>
                <a:latin typeface="Tahoma" pitchFamily="34" charset="0"/>
              </a:defRPr>
            </a:lvl9pPr>
          </a:lstStyle>
          <a:p>
            <a:fld id="{B6DD4028-1F24-4BA3-B22F-4BFEBB019E1D}" type="slidenum">
              <a:rPr lang="en-US" altLang="en-US">
                <a:latin typeface="Arial" charset="0"/>
              </a:rPr>
              <a:pPr/>
              <a:t>40</a:t>
            </a:fld>
            <a:endParaRPr lang="en-US" altLang="en-US" dirty="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0143D46-85D5-4BB2-BEA1-6CD3E9B37BA6}" type="slidenum">
              <a:rPr lang="en-US" altLang="en-US" smtClean="0"/>
              <a:pPr>
                <a:defRPr/>
              </a:pPr>
              <a:t>‹#›</a:t>
            </a:fld>
            <a:endParaRPr lang="en-US" altLang="en-US" dirty="0"/>
          </a:p>
        </p:txBody>
      </p:sp>
    </p:spTree>
    <p:extLst>
      <p:ext uri="{BB962C8B-B14F-4D97-AF65-F5344CB8AC3E}">
        <p14:creationId xmlns:p14="http://schemas.microsoft.com/office/powerpoint/2010/main" val="414864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C4ADD07-20AD-499E-B95B-584C7733A290}" type="slidenum">
              <a:rPr lang="en-US" altLang="en-US"/>
              <a:pPr>
                <a:defRPr/>
              </a:pPr>
              <a:t>‹#›</a:t>
            </a:fld>
            <a:endParaRPr lang="en-US" altLang="en-US" dirty="0"/>
          </a:p>
        </p:txBody>
      </p:sp>
    </p:spTree>
    <p:extLst>
      <p:ext uri="{BB962C8B-B14F-4D97-AF65-F5344CB8AC3E}">
        <p14:creationId xmlns:p14="http://schemas.microsoft.com/office/powerpoint/2010/main" val="130061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2E9517E-F056-4718-B319-F62288F4FA13}" type="slidenum">
              <a:rPr lang="en-US" altLang="en-US"/>
              <a:pPr>
                <a:defRPr/>
              </a:pPr>
              <a:t>‹#›</a:t>
            </a:fld>
            <a:endParaRPr lang="en-US" altLang="en-US" dirty="0"/>
          </a:p>
        </p:txBody>
      </p:sp>
    </p:spTree>
    <p:extLst>
      <p:ext uri="{BB962C8B-B14F-4D97-AF65-F5344CB8AC3E}">
        <p14:creationId xmlns:p14="http://schemas.microsoft.com/office/powerpoint/2010/main" val="178891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18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18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grpSp>
      <p:sp>
        <p:nvSpPr>
          <p:cNvPr id="5128" name="Rectangle 8"/>
          <p:cNvSpPr>
            <a:spLocks noGrp="1" noChangeArrowheads="1"/>
          </p:cNvSpPr>
          <p:nvPr>
            <p:ph type="subTitle" idx="1"/>
          </p:nvPr>
        </p:nvSpPr>
        <p:spPr>
          <a:xfrm>
            <a:off x="4673601"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dirty="0"/>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dirty="0"/>
          </a:p>
        </p:txBody>
      </p:sp>
      <p:sp>
        <p:nvSpPr>
          <p:cNvPr id="12" name="Rectangle 11"/>
          <p:cNvSpPr>
            <a:spLocks noGrp="1" noChangeArrowheads="1"/>
          </p:cNvSpPr>
          <p:nvPr>
            <p:ph type="sldNum" sz="quarter" idx="12"/>
          </p:nvPr>
        </p:nvSpPr>
        <p:spPr>
          <a:xfrm>
            <a:off x="76201"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dirty="0"/>
          </a:p>
        </p:txBody>
      </p:sp>
    </p:spTree>
    <p:extLst>
      <p:ext uri="{BB962C8B-B14F-4D97-AF65-F5344CB8AC3E}">
        <p14:creationId xmlns:p14="http://schemas.microsoft.com/office/powerpoint/2010/main" val="407028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dirty="0"/>
          </a:p>
        </p:txBody>
      </p:sp>
    </p:spTree>
    <p:extLst>
      <p:ext uri="{BB962C8B-B14F-4D97-AF65-F5344CB8AC3E}">
        <p14:creationId xmlns:p14="http://schemas.microsoft.com/office/powerpoint/2010/main" val="114443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dirty="0"/>
          </a:p>
        </p:txBody>
      </p:sp>
    </p:spTree>
    <p:extLst>
      <p:ext uri="{BB962C8B-B14F-4D97-AF65-F5344CB8AC3E}">
        <p14:creationId xmlns:p14="http://schemas.microsoft.com/office/powerpoint/2010/main" val="1374348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2362202"/>
            <a:ext cx="3770313" cy="37242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4" y="2362202"/>
            <a:ext cx="3770312" cy="37242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dirty="0"/>
          </a:p>
        </p:txBody>
      </p:sp>
    </p:spTree>
    <p:extLst>
      <p:ext uri="{BB962C8B-B14F-4D97-AF65-F5344CB8AC3E}">
        <p14:creationId xmlns:p14="http://schemas.microsoft.com/office/powerpoint/2010/main" val="328374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dirty="0"/>
          </a:p>
        </p:txBody>
      </p:sp>
    </p:spTree>
    <p:extLst>
      <p:ext uri="{BB962C8B-B14F-4D97-AF65-F5344CB8AC3E}">
        <p14:creationId xmlns:p14="http://schemas.microsoft.com/office/powerpoint/2010/main" val="3929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dirty="0"/>
          </a:p>
        </p:txBody>
      </p:sp>
    </p:spTree>
    <p:extLst>
      <p:ext uri="{BB962C8B-B14F-4D97-AF65-F5344CB8AC3E}">
        <p14:creationId xmlns:p14="http://schemas.microsoft.com/office/powerpoint/2010/main" val="115160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dirty="0"/>
          </a:p>
        </p:txBody>
      </p:sp>
    </p:spTree>
    <p:extLst>
      <p:ext uri="{BB962C8B-B14F-4D97-AF65-F5344CB8AC3E}">
        <p14:creationId xmlns:p14="http://schemas.microsoft.com/office/powerpoint/2010/main" val="216709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dirty="0"/>
          </a:p>
        </p:txBody>
      </p:sp>
    </p:spTree>
    <p:extLst>
      <p:ext uri="{BB962C8B-B14F-4D97-AF65-F5344CB8AC3E}">
        <p14:creationId xmlns:p14="http://schemas.microsoft.com/office/powerpoint/2010/main" val="268470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4893225C-DBEF-42AD-A1A2-EEA912033DCC}" type="slidenum">
              <a:rPr lang="en-US" altLang="en-US" smtClean="0"/>
              <a:pPr>
                <a:defRPr/>
              </a:pPr>
              <a:t>‹#›</a:t>
            </a:fld>
            <a:endParaRPr lang="en-US" altLang="en-US" dirty="0"/>
          </a:p>
        </p:txBody>
      </p:sp>
    </p:spTree>
    <p:extLst>
      <p:ext uri="{BB962C8B-B14F-4D97-AF65-F5344CB8AC3E}">
        <p14:creationId xmlns:p14="http://schemas.microsoft.com/office/powerpoint/2010/main" val="386412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dirty="0"/>
          </a:p>
        </p:txBody>
      </p:sp>
    </p:spTree>
    <p:extLst>
      <p:ext uri="{BB962C8B-B14F-4D97-AF65-F5344CB8AC3E}">
        <p14:creationId xmlns:p14="http://schemas.microsoft.com/office/powerpoint/2010/main" val="2014680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dirty="0"/>
          </a:p>
        </p:txBody>
      </p:sp>
    </p:spTree>
    <p:extLst>
      <p:ext uri="{BB962C8B-B14F-4D97-AF65-F5344CB8AC3E}">
        <p14:creationId xmlns:p14="http://schemas.microsoft.com/office/powerpoint/2010/main" val="3846785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2"/>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2"/>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dirty="0"/>
          </a:p>
        </p:txBody>
      </p:sp>
    </p:spTree>
    <p:extLst>
      <p:ext uri="{BB962C8B-B14F-4D97-AF65-F5344CB8AC3E}">
        <p14:creationId xmlns:p14="http://schemas.microsoft.com/office/powerpoint/2010/main" val="372592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a:p>
        </p:txBody>
      </p:sp>
    </p:spTree>
    <p:extLst>
      <p:ext uri="{BB962C8B-B14F-4D97-AF65-F5344CB8AC3E}">
        <p14:creationId xmlns:p14="http://schemas.microsoft.com/office/powerpoint/2010/main" val="3206517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a:p>
        </p:txBody>
      </p:sp>
    </p:spTree>
    <p:extLst>
      <p:ext uri="{BB962C8B-B14F-4D97-AF65-F5344CB8AC3E}">
        <p14:creationId xmlns:p14="http://schemas.microsoft.com/office/powerpoint/2010/main" val="394803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a:p>
        </p:txBody>
      </p:sp>
    </p:spTree>
    <p:extLst>
      <p:ext uri="{BB962C8B-B14F-4D97-AF65-F5344CB8AC3E}">
        <p14:creationId xmlns:p14="http://schemas.microsoft.com/office/powerpoint/2010/main" val="2056681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a:p>
        </p:txBody>
      </p:sp>
    </p:spTree>
    <p:extLst>
      <p:ext uri="{BB962C8B-B14F-4D97-AF65-F5344CB8AC3E}">
        <p14:creationId xmlns:p14="http://schemas.microsoft.com/office/powerpoint/2010/main" val="2041129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a:p>
        </p:txBody>
      </p:sp>
    </p:spTree>
    <p:extLst>
      <p:ext uri="{BB962C8B-B14F-4D97-AF65-F5344CB8AC3E}">
        <p14:creationId xmlns:p14="http://schemas.microsoft.com/office/powerpoint/2010/main" val="1815743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a:p>
        </p:txBody>
      </p:sp>
    </p:spTree>
    <p:extLst>
      <p:ext uri="{BB962C8B-B14F-4D97-AF65-F5344CB8AC3E}">
        <p14:creationId xmlns:p14="http://schemas.microsoft.com/office/powerpoint/2010/main" val="3489177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a:p>
        </p:txBody>
      </p:sp>
    </p:spTree>
    <p:extLst>
      <p:ext uri="{BB962C8B-B14F-4D97-AF65-F5344CB8AC3E}">
        <p14:creationId xmlns:p14="http://schemas.microsoft.com/office/powerpoint/2010/main" val="2094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000">
                <a:solidFill>
                  <a:schemeClr val="bg1">
                    <a:lumMod val="85000"/>
                  </a:schemeClr>
                </a:solidFill>
              </a:defRPr>
            </a:lvl1pPr>
          </a:lstStyle>
          <a:p>
            <a:pPr>
              <a:defRPr/>
            </a:pPr>
            <a:fld id="{C5B74FAD-6CEB-42CF-B472-D2A751B0DA5F}" type="slidenum">
              <a:rPr lang="en-US" altLang="en-US" smtClean="0"/>
              <a:pPr>
                <a:defRPr/>
              </a:pPr>
              <a:t>‹#›</a:t>
            </a:fld>
            <a:endParaRPr lang="en-US" altLang="en-US" dirty="0"/>
          </a:p>
        </p:txBody>
      </p:sp>
    </p:spTree>
    <p:extLst>
      <p:ext uri="{BB962C8B-B14F-4D97-AF65-F5344CB8AC3E}">
        <p14:creationId xmlns:p14="http://schemas.microsoft.com/office/powerpoint/2010/main" val="54399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a:p>
        </p:txBody>
      </p:sp>
    </p:spTree>
    <p:extLst>
      <p:ext uri="{BB962C8B-B14F-4D97-AF65-F5344CB8AC3E}">
        <p14:creationId xmlns:p14="http://schemas.microsoft.com/office/powerpoint/2010/main" val="1048157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a:p>
        </p:txBody>
      </p:sp>
    </p:spTree>
    <p:extLst>
      <p:ext uri="{BB962C8B-B14F-4D97-AF65-F5344CB8AC3E}">
        <p14:creationId xmlns:p14="http://schemas.microsoft.com/office/powerpoint/2010/main" val="158960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a:p>
        </p:txBody>
      </p:sp>
    </p:spTree>
    <p:extLst>
      <p:ext uri="{BB962C8B-B14F-4D97-AF65-F5344CB8AC3E}">
        <p14:creationId xmlns:p14="http://schemas.microsoft.com/office/powerpoint/2010/main" val="136908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a:p>
        </p:txBody>
      </p:sp>
    </p:spTree>
    <p:extLst>
      <p:ext uri="{BB962C8B-B14F-4D97-AF65-F5344CB8AC3E}">
        <p14:creationId xmlns:p14="http://schemas.microsoft.com/office/powerpoint/2010/main" val="113004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477CADA-DDDC-4ADC-867C-5F8C153E2318}" type="slidenum">
              <a:rPr lang="en-US" altLang="en-US"/>
              <a:pPr>
                <a:defRPr/>
              </a:pPr>
              <a:t>‹#›</a:t>
            </a:fld>
            <a:endParaRPr lang="en-US" altLang="en-US" dirty="0"/>
          </a:p>
        </p:txBody>
      </p:sp>
    </p:spTree>
    <p:extLst>
      <p:ext uri="{BB962C8B-B14F-4D97-AF65-F5344CB8AC3E}">
        <p14:creationId xmlns:p14="http://schemas.microsoft.com/office/powerpoint/2010/main" val="266802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9FCC1C84-FA03-44E5-8845-32A55365F5FA}" type="slidenum">
              <a:rPr lang="en-US" altLang="en-US"/>
              <a:pPr>
                <a:defRPr/>
              </a:pPr>
              <a:t>‹#›</a:t>
            </a:fld>
            <a:endParaRPr lang="en-US" altLang="en-US" dirty="0"/>
          </a:p>
        </p:txBody>
      </p:sp>
    </p:spTree>
    <p:extLst>
      <p:ext uri="{BB962C8B-B14F-4D97-AF65-F5344CB8AC3E}">
        <p14:creationId xmlns:p14="http://schemas.microsoft.com/office/powerpoint/2010/main" val="11498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sz="1000">
                <a:solidFill>
                  <a:schemeClr val="bg1">
                    <a:lumMod val="85000"/>
                  </a:schemeClr>
                </a:solidFill>
              </a:defRPr>
            </a:lvl1pPr>
          </a:lstStyle>
          <a:p>
            <a:pPr>
              <a:defRPr/>
            </a:pPr>
            <a:fld id="{04CC7CB6-80BA-4FD4-949C-E5D2049DEA92}" type="slidenum">
              <a:rPr lang="en-US" altLang="en-US" smtClean="0"/>
              <a:pPr>
                <a:defRPr/>
              </a:pPr>
              <a:t>‹#›</a:t>
            </a:fld>
            <a:endParaRPr lang="en-US" altLang="en-US" dirty="0"/>
          </a:p>
        </p:txBody>
      </p:sp>
    </p:spTree>
    <p:extLst>
      <p:ext uri="{BB962C8B-B14F-4D97-AF65-F5344CB8AC3E}">
        <p14:creationId xmlns:p14="http://schemas.microsoft.com/office/powerpoint/2010/main" val="188176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C29F2DC0-EC93-4224-AD18-926B67E1ADA5}" type="slidenum">
              <a:rPr lang="en-US" altLang="en-US"/>
              <a:pPr>
                <a:defRPr/>
              </a:pPr>
              <a:t>‹#›</a:t>
            </a:fld>
            <a:endParaRPr lang="en-US" altLang="en-US" dirty="0"/>
          </a:p>
        </p:txBody>
      </p:sp>
    </p:spTree>
    <p:extLst>
      <p:ext uri="{BB962C8B-B14F-4D97-AF65-F5344CB8AC3E}">
        <p14:creationId xmlns:p14="http://schemas.microsoft.com/office/powerpoint/2010/main" val="79960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B544AD64-6F8A-478D-9D6F-406746C7B609}" type="slidenum">
              <a:rPr lang="en-US" altLang="en-US"/>
              <a:pPr>
                <a:defRPr/>
              </a:pPr>
              <a:t>‹#›</a:t>
            </a:fld>
            <a:endParaRPr lang="en-US" altLang="en-US" dirty="0"/>
          </a:p>
        </p:txBody>
      </p:sp>
    </p:spTree>
    <p:extLst>
      <p:ext uri="{BB962C8B-B14F-4D97-AF65-F5344CB8AC3E}">
        <p14:creationId xmlns:p14="http://schemas.microsoft.com/office/powerpoint/2010/main" val="185295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1FF59EB8-3F3E-4333-A54D-08B2D77D132C}" type="slidenum">
              <a:rPr lang="en-US" altLang="en-US"/>
              <a:pPr>
                <a:defRPr/>
              </a:pPr>
              <a:t>‹#›</a:t>
            </a:fld>
            <a:endParaRPr lang="en-US" altLang="en-US" dirty="0"/>
          </a:p>
        </p:txBody>
      </p:sp>
    </p:spTree>
    <p:extLst>
      <p:ext uri="{BB962C8B-B14F-4D97-AF65-F5344CB8AC3E}">
        <p14:creationId xmlns:p14="http://schemas.microsoft.com/office/powerpoint/2010/main" val="90340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rgbClr val="002060"/>
                </a:solidFill>
              </a:defRPr>
            </a:lvl1pPr>
          </a:lstStyle>
          <a:p>
            <a:pPr>
              <a:defRPr/>
            </a:pPr>
            <a:fld id="{6CF3EA38-BCDF-49E8-BBAD-30CE484E43A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1" y="2362202"/>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1" y="6248402"/>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smtClean="0"/>
            </a:lvl1pPr>
          </a:lstStyle>
          <a:p>
            <a:pPr>
              <a:defRPr/>
            </a:pPr>
            <a:endParaRPr lang="en-US" altLang="en-US" dirty="0"/>
          </a:p>
        </p:txBody>
      </p:sp>
      <p:sp>
        <p:nvSpPr>
          <p:cNvPr id="4108" name="Rectangle 12"/>
          <p:cNvSpPr>
            <a:spLocks noGrp="1" noChangeArrowheads="1"/>
          </p:cNvSpPr>
          <p:nvPr>
            <p:ph type="ftr" sz="quarter" idx="3"/>
          </p:nvPr>
        </p:nvSpPr>
        <p:spPr bwMode="auto">
          <a:xfrm>
            <a:off x="5791200" y="6248402"/>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50" smtClean="0"/>
            </a:lvl1pPr>
          </a:lstStyle>
          <a:p>
            <a:pPr>
              <a:defRPr/>
            </a:pPr>
            <a:endParaRPr lang="en-US" altLang="en-US" dirty="0"/>
          </a:p>
        </p:txBody>
      </p:sp>
      <p:sp>
        <p:nvSpPr>
          <p:cNvPr id="4109" name="Rectangle 13"/>
          <p:cNvSpPr>
            <a:spLocks noGrp="1" noChangeArrowheads="1"/>
          </p:cNvSpPr>
          <p:nvPr>
            <p:ph type="sldNum" sz="quarter" idx="4"/>
          </p:nvPr>
        </p:nvSpPr>
        <p:spPr bwMode="auto">
          <a:xfrm>
            <a:off x="84139"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1950" b="1" smtClean="0">
                <a:solidFill>
                  <a:schemeClr val="bg1"/>
                </a:solidFill>
              </a:defRPr>
            </a:lvl1pPr>
          </a:lstStyle>
          <a:p>
            <a:pPr>
              <a:defRPr/>
            </a:pPr>
            <a:fld id="{5528130E-CFD2-4187-AD52-014BF5A4C4FE}" type="slidenum">
              <a:rPr lang="en-US" altLang="en-US"/>
              <a:pPr>
                <a:defRPr/>
              </a:pPr>
              <a:t>‹#›</a:t>
            </a:fld>
            <a:endParaRPr lang="en-US" altLang="en-US" dirty="0"/>
          </a:p>
        </p:txBody>
      </p:sp>
    </p:spTree>
    <p:extLst>
      <p:ext uri="{BB962C8B-B14F-4D97-AF65-F5344CB8AC3E}">
        <p14:creationId xmlns:p14="http://schemas.microsoft.com/office/powerpoint/2010/main" val="38749565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eaLnBrk="0" fontAlgn="base" hangingPunct="0">
        <a:lnSpc>
          <a:spcPct val="90000"/>
        </a:lnSpc>
        <a:spcBef>
          <a:spcPct val="0"/>
        </a:spcBef>
        <a:spcAft>
          <a:spcPct val="0"/>
        </a:spcAft>
        <a:defRPr sz="2700" b="1">
          <a:solidFill>
            <a:schemeClr val="tx2"/>
          </a:solidFill>
          <a:latin typeface="+mj-lt"/>
          <a:ea typeface="+mj-ea"/>
          <a:cs typeface="+mj-cs"/>
        </a:defRPr>
      </a:lvl1pPr>
      <a:lvl2pPr algn="l" rtl="0" eaLnBrk="0" fontAlgn="base" hangingPunct="0">
        <a:lnSpc>
          <a:spcPct val="90000"/>
        </a:lnSpc>
        <a:spcBef>
          <a:spcPct val="0"/>
        </a:spcBef>
        <a:spcAft>
          <a:spcPct val="0"/>
        </a:spcAft>
        <a:defRPr sz="2700" b="1">
          <a:solidFill>
            <a:schemeClr val="tx2"/>
          </a:solidFill>
          <a:latin typeface="Arial" charset="0"/>
        </a:defRPr>
      </a:lvl2pPr>
      <a:lvl3pPr algn="l" rtl="0" eaLnBrk="0" fontAlgn="base" hangingPunct="0">
        <a:lnSpc>
          <a:spcPct val="90000"/>
        </a:lnSpc>
        <a:spcBef>
          <a:spcPct val="0"/>
        </a:spcBef>
        <a:spcAft>
          <a:spcPct val="0"/>
        </a:spcAft>
        <a:defRPr sz="2700" b="1">
          <a:solidFill>
            <a:schemeClr val="tx2"/>
          </a:solidFill>
          <a:latin typeface="Arial" charset="0"/>
        </a:defRPr>
      </a:lvl3pPr>
      <a:lvl4pPr algn="l" rtl="0" eaLnBrk="0" fontAlgn="base" hangingPunct="0">
        <a:lnSpc>
          <a:spcPct val="90000"/>
        </a:lnSpc>
        <a:spcBef>
          <a:spcPct val="0"/>
        </a:spcBef>
        <a:spcAft>
          <a:spcPct val="0"/>
        </a:spcAft>
        <a:defRPr sz="2700" b="1">
          <a:solidFill>
            <a:schemeClr val="tx2"/>
          </a:solidFill>
          <a:latin typeface="Arial" charset="0"/>
        </a:defRPr>
      </a:lvl4pPr>
      <a:lvl5pPr algn="l" rtl="0" eaLnBrk="0" fontAlgn="base" hangingPunct="0">
        <a:lnSpc>
          <a:spcPct val="90000"/>
        </a:lnSpc>
        <a:spcBef>
          <a:spcPct val="0"/>
        </a:spcBef>
        <a:spcAft>
          <a:spcPct val="0"/>
        </a:spcAft>
        <a:defRPr sz="2700" b="1">
          <a:solidFill>
            <a:schemeClr val="tx2"/>
          </a:solidFill>
          <a:latin typeface="Arial" charset="0"/>
        </a:defRPr>
      </a:lvl5pPr>
      <a:lvl6pPr marL="342900" algn="l" rtl="0" fontAlgn="base">
        <a:lnSpc>
          <a:spcPct val="90000"/>
        </a:lnSpc>
        <a:spcBef>
          <a:spcPct val="0"/>
        </a:spcBef>
        <a:spcAft>
          <a:spcPct val="0"/>
        </a:spcAft>
        <a:defRPr sz="2700" b="1">
          <a:solidFill>
            <a:schemeClr val="tx2"/>
          </a:solidFill>
          <a:latin typeface="Arial" charset="0"/>
        </a:defRPr>
      </a:lvl6pPr>
      <a:lvl7pPr marL="685800" algn="l" rtl="0" fontAlgn="base">
        <a:lnSpc>
          <a:spcPct val="90000"/>
        </a:lnSpc>
        <a:spcBef>
          <a:spcPct val="0"/>
        </a:spcBef>
        <a:spcAft>
          <a:spcPct val="0"/>
        </a:spcAft>
        <a:defRPr sz="2700" b="1">
          <a:solidFill>
            <a:schemeClr val="tx2"/>
          </a:solidFill>
          <a:latin typeface="Arial" charset="0"/>
        </a:defRPr>
      </a:lvl7pPr>
      <a:lvl8pPr marL="1028700" algn="l" rtl="0" fontAlgn="base">
        <a:lnSpc>
          <a:spcPct val="90000"/>
        </a:lnSpc>
        <a:spcBef>
          <a:spcPct val="0"/>
        </a:spcBef>
        <a:spcAft>
          <a:spcPct val="0"/>
        </a:spcAft>
        <a:defRPr sz="2700" b="1">
          <a:solidFill>
            <a:schemeClr val="tx2"/>
          </a:solidFill>
          <a:latin typeface="Arial" charset="0"/>
        </a:defRPr>
      </a:lvl8pPr>
      <a:lvl9pPr marL="1371600" algn="l" rtl="0" fontAlgn="base">
        <a:lnSpc>
          <a:spcPct val="90000"/>
        </a:lnSpc>
        <a:spcBef>
          <a:spcPct val="0"/>
        </a:spcBef>
        <a:spcAft>
          <a:spcPct val="0"/>
        </a:spcAft>
        <a:defRPr sz="2700" b="1">
          <a:solidFill>
            <a:schemeClr val="tx2"/>
          </a:solidFill>
          <a:latin typeface="Arial" charset="0"/>
        </a:defRPr>
      </a:lvl9pPr>
    </p:titleStyle>
    <p:bodyStyle>
      <a:lvl1pPr marL="257175" indent="-257175" algn="l" rtl="0" eaLnBrk="0" fontAlgn="base" hangingPunct="0">
        <a:spcBef>
          <a:spcPct val="20000"/>
        </a:spcBef>
        <a:spcAft>
          <a:spcPct val="0"/>
        </a:spcAft>
        <a:buClr>
          <a:schemeClr val="tx1"/>
        </a:buClr>
        <a:buSzPct val="75000"/>
        <a:buFont typeface="Wingdings" pitchFamily="2" charset="2"/>
        <a:buChar char="l"/>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75000"/>
        <a:buChar char="–"/>
        <a:defRPr sz="1800">
          <a:solidFill>
            <a:schemeClr val="tx1"/>
          </a:solidFill>
          <a:latin typeface="+mn-lt"/>
        </a:defRPr>
      </a:lvl2pPr>
      <a:lvl3pPr marL="857250" indent="-171450" algn="l" rtl="0" eaLnBrk="0" fontAlgn="base" hangingPunct="0">
        <a:spcBef>
          <a:spcPct val="20000"/>
        </a:spcBef>
        <a:spcAft>
          <a:spcPct val="0"/>
        </a:spcAft>
        <a:buClr>
          <a:schemeClr val="tx1"/>
        </a:buClr>
        <a:buSzPct val="75000"/>
        <a:buFont typeface="Wingdings" pitchFamily="2" charset="2"/>
        <a:buChar char="l"/>
        <a:defRPr sz="1500">
          <a:solidFill>
            <a:schemeClr val="tx1"/>
          </a:solidFill>
          <a:latin typeface="+mn-lt"/>
        </a:defRPr>
      </a:lvl3pPr>
      <a:lvl4pPr marL="1200150" indent="-171450" algn="l" rtl="0" eaLnBrk="0" fontAlgn="base" hangingPunct="0">
        <a:spcBef>
          <a:spcPct val="20000"/>
        </a:spcBef>
        <a:spcAft>
          <a:spcPct val="0"/>
        </a:spcAft>
        <a:buClr>
          <a:schemeClr val="tx1"/>
        </a:buClr>
        <a:buSzPct val="80000"/>
        <a:buChar char="–"/>
        <a:defRPr>
          <a:solidFill>
            <a:schemeClr val="tx1"/>
          </a:solidFill>
          <a:latin typeface="+mn-lt"/>
        </a:defRPr>
      </a:lvl4pPr>
      <a:lvl5pPr marL="1543050" indent="-17145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18859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528130E-CFD2-4187-AD52-014BF5A4C4FE}" type="slidenum">
              <a:rPr lang="en-US" altLang="en-US"/>
              <a:pPr>
                <a:defRPr/>
              </a:pPr>
              <a:t>‹#›</a:t>
            </a:fld>
            <a:endParaRPr lang="en-US" altLang="en-US"/>
          </a:p>
        </p:txBody>
      </p:sp>
    </p:spTree>
    <p:extLst>
      <p:ext uri="{BB962C8B-B14F-4D97-AF65-F5344CB8AC3E}">
        <p14:creationId xmlns:p14="http://schemas.microsoft.com/office/powerpoint/2010/main" val="420633675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aktrus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thefinancialawarenessfoundation.org/index.html" TargetMode="External"/><Relationship Id="rId4" Type="http://schemas.openxmlformats.org/officeDocument/2006/relationships/hyperlink" Target="https://interactivelegal.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financialawarenessfoundation.org/pdf/TFAF-AdvisorsSupport-ImprovingFinancialAwareness-CanIncreaseYourBottomLine.pdf" TargetMode="External"/><Relationship Id="rId2" Type="http://schemas.openxmlformats.org/officeDocument/2006/relationships/hyperlink" Target="http://www.thefinancialawarenessfoundation.org/pdf/TFAF-FallCampaignReport&amp;Magazin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hyperlink" Target="mailto:sales@interactivelegal.com"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bcintula@peaktrust.com" TargetMode="Externa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sz="5400" dirty="0">
                <a:solidFill>
                  <a:schemeClr val="tx2"/>
                </a:solidFill>
              </a:rPr>
              <a:t>Building Your Estate Planning Practice</a:t>
            </a:r>
            <a:endParaRPr lang="en-US" altLang="en-US" sz="5400" dirty="0">
              <a:solidFill>
                <a:schemeClr val="tx2"/>
              </a:solidFill>
            </a:endParaRPr>
          </a:p>
        </p:txBody>
      </p:sp>
      <p:sp>
        <p:nvSpPr>
          <p:cNvPr id="3075" name="Rectangle 3"/>
          <p:cNvSpPr>
            <a:spLocks noGrp="1" noChangeArrowheads="1"/>
          </p:cNvSpPr>
          <p:nvPr>
            <p:ph type="subTitle" idx="1"/>
          </p:nvPr>
        </p:nvSpPr>
        <p:spPr/>
        <p:txBody>
          <a:bodyPr/>
          <a:lstStyle/>
          <a:p>
            <a:pPr eaLnBrk="1" hangingPunct="1"/>
            <a:r>
              <a:rPr lang="en-US" altLang="en-US" sz="2000" b="1" dirty="0"/>
              <a:t>Handout materials are available for download or printing on the HANDOUT TAB on the </a:t>
            </a:r>
            <a:r>
              <a:rPr lang="en-US" altLang="en-US" sz="2000" b="1" dirty="0" err="1"/>
              <a:t>gotowebinar</a:t>
            </a:r>
            <a:r>
              <a:rPr lang="en-US" altLang="en-US" sz="2000" b="1" dirty="0"/>
              <a:t> console. If the tab is not open click on that tab to open it and view the materials.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304" y="6096000"/>
            <a:ext cx="1596966" cy="4831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30" y="5604114"/>
            <a:ext cx="1886527" cy="1220694"/>
          </a:xfrm>
          <a:prstGeom prst="rect">
            <a:avLst/>
          </a:prstGeom>
        </p:spPr>
      </p:pic>
      <p:sp>
        <p:nvSpPr>
          <p:cNvPr id="5" name="Slide Number Placeholder 4"/>
          <p:cNvSpPr>
            <a:spLocks noGrp="1"/>
          </p:cNvSpPr>
          <p:nvPr>
            <p:ph type="sldNum" sz="quarter" idx="12"/>
          </p:nvPr>
        </p:nvSpPr>
        <p:spPr>
          <a:xfrm>
            <a:off x="76200" y="6248400"/>
            <a:ext cx="587375" cy="4889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512CA7-9ABB-4E7F-87A3-5B30D1E5FAEE}"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altLang="en-US" sz="260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 name="Content Placeholder 5">
            <a:extLst>
              <a:ext uri="{FF2B5EF4-FFF2-40B4-BE49-F238E27FC236}">
                <a16:creationId xmlns:a16="http://schemas.microsoft.com/office/drawing/2014/main" id="{90A77F43-E104-4317-91A5-674832640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7628" y="5055906"/>
            <a:ext cx="2732318" cy="68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B469519-E19C-4C9E-A7CE-50F79ABC5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304054"/>
            <a:ext cx="2316838" cy="427241"/>
          </a:xfrm>
          <a:prstGeom prst="rect">
            <a:avLst/>
          </a:prstGeom>
        </p:spPr>
      </p:pic>
      <p:pic>
        <p:nvPicPr>
          <p:cNvPr id="10" name="Picture 2" descr="Image result for marketing clip art">
            <a:extLst>
              <a:ext uri="{FF2B5EF4-FFF2-40B4-BE49-F238E27FC236}">
                <a16:creationId xmlns:a16="http://schemas.microsoft.com/office/drawing/2014/main" id="{E8D05B9F-53F4-4A22-9BB5-7E7222EBF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119438"/>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427C274-94DD-4859-88A7-F8FD344BFA72}"/>
              </a:ext>
            </a:extLst>
          </p:cNvPr>
          <p:cNvSpPr/>
          <p:nvPr/>
        </p:nvSpPr>
        <p:spPr>
          <a:xfrm>
            <a:off x="4416348" y="3244334"/>
            <a:ext cx="311304" cy="369332"/>
          </a:xfrm>
          <a:prstGeom prst="rect">
            <a:avLst/>
          </a:prstGeom>
        </p:spPr>
        <p:txBody>
          <a:bodyPr wrap="none">
            <a:spAutoFit/>
          </a:bodyPr>
          <a:lstStyle/>
          <a:p>
            <a:pPr>
              <a:defRPr/>
            </a:pPr>
            <a:fld id="{4893225C-DBEF-42AD-A1A2-EEA912033DCC}" type="slidenum">
              <a:rPr lang="en-US" altLang="en-US"/>
              <a:pPr>
                <a:defRPr/>
              </a:pPr>
              <a:t>4</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7345"/>
            <a:ext cx="8229600" cy="907055"/>
          </a:xfrm>
        </p:spPr>
        <p:txBody>
          <a:bodyPr/>
          <a:lstStyle/>
          <a:p>
            <a:r>
              <a:rPr lang="en-US" altLang="en-US" sz="4000" dirty="0"/>
              <a:t>What is Estate Tax Planning?</a:t>
            </a:r>
          </a:p>
        </p:txBody>
      </p:sp>
      <p:sp>
        <p:nvSpPr>
          <p:cNvPr id="4099" name="Rectangle 3"/>
          <p:cNvSpPr>
            <a:spLocks noGrp="1" noChangeArrowheads="1"/>
          </p:cNvSpPr>
          <p:nvPr>
            <p:ph idx="1"/>
          </p:nvPr>
        </p:nvSpPr>
        <p:spPr>
          <a:xfrm>
            <a:off x="533400" y="1143000"/>
            <a:ext cx="8229600" cy="4525963"/>
          </a:xfrm>
        </p:spPr>
        <p:txBody>
          <a:bodyPr/>
          <a:lstStyle/>
          <a:p>
            <a:r>
              <a:rPr lang="en-US" altLang="en-US" sz="1800" dirty="0"/>
              <a:t>Estate planning had often been focused on minimizing estate taxes which were viewed as potentially devastating 50% + of what wealth you accumulated. For most taxpayers this is no longer the case. </a:t>
            </a:r>
          </a:p>
          <a:p>
            <a:r>
              <a:rPr lang="en-US" altLang="en-US" sz="1800" dirty="0"/>
              <a:t>For many consumers this translated into bypass trusts, marital trusts and insurance trusts. Even if these steps still make sense the focus of planning and application of those techniques has changed.</a:t>
            </a:r>
          </a:p>
          <a:p>
            <a:r>
              <a:rPr lang="en-US" altLang="en-US" sz="1800" dirty="0"/>
              <a:t>Now only about 3,000 decedents a year will pay estate tax:</a:t>
            </a:r>
          </a:p>
          <a:p>
            <a:pPr lvl="1"/>
            <a:r>
              <a:rPr lang="en-US" altLang="en-US" sz="1800" dirty="0"/>
              <a:t>$10 million inflation adjusted exemption (2019 –  an individual can give $11.4 million and a couple can bequeath $22,800,000 without federal estate tax).</a:t>
            </a:r>
          </a:p>
          <a:p>
            <a:pPr lvl="1"/>
            <a:r>
              <a:rPr lang="en-US" altLang="en-US" sz="1800" b="1" u="sng" dirty="0"/>
              <a:t>Caution</a:t>
            </a:r>
            <a:r>
              <a:rPr lang="en-US" altLang="en-US" sz="1800" dirty="0"/>
              <a:t>: Democratic Presidential hopefuls have proposed harsh changes that could reduce the gift exemption to $1 million and the estate tax exemption to $3.5 million ($2.5 million if you use the entire $1 million gift exemption). So all of this may change and many people may again need to address planning.</a:t>
            </a:r>
          </a:p>
          <a:p>
            <a:pPr lvl="1"/>
            <a:r>
              <a:rPr lang="en-US" altLang="en-US" sz="1800" dirty="0"/>
              <a:t>A surviving spouse can capture (“port”) the exemption of the deceased spouse without a bypass trust.</a:t>
            </a:r>
          </a:p>
          <a:p>
            <a:r>
              <a:rPr lang="en-US" altLang="en-US" sz="1800" dirty="0"/>
              <a:t>Wealthier taxpayers might use many different planning techniques to reduce possible estate taxes, but that is beyond the scope of this presentation.</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r>
              <a:rPr lang="en-US" altLang="en-US" sz="4000" dirty="0"/>
              <a:t>What is Estate and Financial Planning?</a:t>
            </a:r>
          </a:p>
        </p:txBody>
      </p:sp>
      <p:sp>
        <p:nvSpPr>
          <p:cNvPr id="72707" name="Rectangle 3"/>
          <p:cNvSpPr>
            <a:spLocks noGrp="1" noChangeArrowheads="1"/>
          </p:cNvSpPr>
          <p:nvPr>
            <p:ph idx="1"/>
          </p:nvPr>
        </p:nvSpPr>
        <p:spPr>
          <a:xfrm>
            <a:off x="533400" y="1371600"/>
            <a:ext cx="8229600" cy="4525963"/>
          </a:xfrm>
        </p:spPr>
        <p:txBody>
          <a:bodyPr rtlCol="0">
            <a:normAutofit fontScale="62500" lnSpcReduction="20000"/>
          </a:bodyPr>
          <a:lstStyle/>
          <a:p>
            <a:pPr fontAlgn="auto">
              <a:spcAft>
                <a:spcPts val="0"/>
              </a:spcAft>
              <a:buFont typeface="Arial" panose="020B0604020202020204" pitchFamily="34" charset="0"/>
              <a:buChar char="•"/>
              <a:defRPr/>
            </a:pPr>
            <a:r>
              <a:rPr lang="en-US" altLang="en-US" sz="2800" dirty="0"/>
              <a:t>Providing peace of mind for you and your loved ones on a broad range of planning issues.</a:t>
            </a:r>
          </a:p>
          <a:p>
            <a:pPr fontAlgn="auto">
              <a:spcAft>
                <a:spcPts val="0"/>
              </a:spcAft>
              <a:buFont typeface="Arial" panose="020B0604020202020204" pitchFamily="34" charset="0"/>
              <a:buChar char="•"/>
              <a:defRPr/>
            </a:pPr>
            <a:r>
              <a:rPr lang="en-US" altLang="en-US" sz="2800" dirty="0"/>
              <a:t>Addressing human planning issues: religious considerations, health challenges, charitable giving, and much more.</a:t>
            </a:r>
          </a:p>
          <a:p>
            <a:pPr fontAlgn="auto">
              <a:spcAft>
                <a:spcPts val="0"/>
              </a:spcAft>
              <a:buFont typeface="Arial" panose="020B0604020202020204" pitchFamily="34" charset="0"/>
              <a:buChar char="•"/>
              <a:defRPr/>
            </a:pPr>
            <a:r>
              <a:rPr lang="en-US" altLang="en-US" sz="2800" dirty="0"/>
              <a:t>Financial planning, longevity planning and other financial decisions must lead most estate planning decisions. This includes investment planning, budgeting, and an array of different steps to holistically protect you and your loved ones.</a:t>
            </a:r>
          </a:p>
          <a:p>
            <a:pPr fontAlgn="auto">
              <a:spcAft>
                <a:spcPts val="0"/>
              </a:spcAft>
              <a:buFont typeface="Arial" panose="020B0604020202020204" pitchFamily="34" charset="0"/>
              <a:buChar char="•"/>
              <a:defRPr/>
            </a:pPr>
            <a:r>
              <a:rPr lang="en-US" altLang="en-US" sz="2800" dirty="0"/>
              <a:t>Protection from lawsuits, creditors, divorce, identity theft, and other predators.</a:t>
            </a:r>
          </a:p>
          <a:p>
            <a:pPr fontAlgn="auto">
              <a:spcAft>
                <a:spcPts val="0"/>
              </a:spcAft>
              <a:buFont typeface="Arial" panose="020B0604020202020204" pitchFamily="34" charset="0"/>
              <a:buChar char="•"/>
              <a:defRPr/>
            </a:pPr>
            <a:r>
              <a:rPr lang="en-US" altLang="en-US" sz="2800" dirty="0"/>
              <a:t>Insurance of varying types to meet many planning needs.</a:t>
            </a:r>
          </a:p>
          <a:p>
            <a:pPr fontAlgn="auto">
              <a:spcAft>
                <a:spcPts val="0"/>
              </a:spcAft>
              <a:buFont typeface="Arial" panose="020B0604020202020204" pitchFamily="34" charset="0"/>
              <a:buChar char="•"/>
              <a:defRPr/>
            </a:pPr>
            <a:r>
              <a:rPr lang="en-US" altLang="en-US" sz="2800" dirty="0"/>
              <a:t>An integrated plan that coordinates your investments, retirement, insurance, emergency and disability planning, and more while you are alive, if you are disabled, when or if you are retired, and eventually for your heirs, charities and others you wish to benefit.</a:t>
            </a:r>
          </a:p>
          <a:p>
            <a:pPr fontAlgn="auto">
              <a:spcAft>
                <a:spcPts val="0"/>
              </a:spcAft>
              <a:buFont typeface="Arial" panose="020B0604020202020204" pitchFamily="34" charset="0"/>
              <a:buChar char="•"/>
              <a:defRPr/>
            </a:pPr>
            <a:r>
              <a:rPr lang="en-US" altLang="en-US" sz="2800" dirty="0"/>
              <a:t>Maximize the increase in income tax basis (the amount on which capital gain is determined when an asset sold (called basis step-up) for income tax purposes.</a:t>
            </a:r>
          </a:p>
          <a:p>
            <a:pPr fontAlgn="auto">
              <a:spcAft>
                <a:spcPts val="0"/>
              </a:spcAft>
              <a:buFont typeface="Arial" panose="020B0604020202020204" pitchFamily="34" charset="0"/>
              <a:buChar char="•"/>
              <a:defRPr/>
            </a:pPr>
            <a:r>
              <a:rPr lang="en-US" altLang="en-US" sz="2800" dirty="0"/>
              <a:t>Dealing with incapacity, especially if you are a business owner.</a:t>
            </a:r>
          </a:p>
          <a:p>
            <a:pPr fontAlgn="auto">
              <a:spcAft>
                <a:spcPts val="0"/>
              </a:spcAft>
              <a:buFont typeface="Arial" panose="020B0604020202020204" pitchFamily="34" charset="0"/>
              <a:buChar char="•"/>
              <a:defRPr/>
            </a:pPr>
            <a:r>
              <a:rPr lang="en-US" altLang="en-US" sz="2800" dirty="0"/>
              <a:t>Estate planning will be different for each person and family. You have to define what “estate planning” means to you so that </a:t>
            </a:r>
            <a:r>
              <a:rPr lang="en-US" altLang="en-US" sz="2800" b="1" u="sng" dirty="0"/>
              <a:t>YOUR</a:t>
            </a:r>
            <a:r>
              <a:rPr lang="en-US" altLang="en-US" sz="2800" dirty="0"/>
              <a:t> goals will be met.</a:t>
            </a:r>
          </a:p>
          <a:p>
            <a:pPr fontAlgn="auto">
              <a:spcAft>
                <a:spcPts val="0"/>
              </a:spcAft>
              <a:buFont typeface="Arial" panose="020B0604020202020204" pitchFamily="34" charset="0"/>
              <a:buChar char="•"/>
              <a:defRPr/>
            </a:pPr>
            <a:endParaRPr lang="en-US" altLang="en-US" sz="2800" dirty="0"/>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0"/>
            <a:ext cx="8186738" cy="1371600"/>
          </a:xfrm>
          <a:effectLst>
            <a:outerShdw dist="35921" dir="2700000" algn="ctr" rotWithShape="0">
              <a:schemeClr val="bg2"/>
            </a:outerShdw>
          </a:effectLst>
        </p:spPr>
        <p:txBody>
          <a:bodyPr/>
          <a:lstStyle/>
          <a:p>
            <a:r>
              <a:rPr lang="en-US" altLang="en-US" sz="3600" dirty="0"/>
              <a:t>Overview of Your Estate Planning – </a:t>
            </a:r>
            <a:br>
              <a:rPr lang="en-US" altLang="en-US" sz="3600" dirty="0"/>
            </a:br>
            <a:r>
              <a:rPr lang="en-US" altLang="en-US" sz="3600" dirty="0"/>
              <a:t>A Document Perspective</a:t>
            </a:r>
          </a:p>
        </p:txBody>
      </p:sp>
      <p:sp>
        <p:nvSpPr>
          <p:cNvPr id="6147" name="Rectangle 3"/>
          <p:cNvSpPr>
            <a:spLocks noGrp="1" noChangeArrowheads="1"/>
          </p:cNvSpPr>
          <p:nvPr>
            <p:ph type="body" idx="4294967295"/>
          </p:nvPr>
        </p:nvSpPr>
        <p:spPr>
          <a:xfrm>
            <a:off x="228600" y="1689100"/>
            <a:ext cx="4267200" cy="4724400"/>
          </a:xfrm>
        </p:spPr>
        <p:txBody>
          <a:bodyPr/>
          <a:lstStyle/>
          <a:p>
            <a:pPr marL="0" indent="0">
              <a:lnSpc>
                <a:spcPct val="80000"/>
              </a:lnSpc>
              <a:spcBef>
                <a:spcPct val="45000"/>
              </a:spcBef>
              <a:buNone/>
            </a:pPr>
            <a:r>
              <a:rPr lang="en-US" altLang="en-US" sz="2000" b="1" u="sng" dirty="0">
                <a:solidFill>
                  <a:schemeClr val="tx2"/>
                </a:solidFill>
                <a:latin typeface="Arial" charset="0"/>
              </a:rPr>
              <a:t>Powers of Attorney</a:t>
            </a:r>
            <a:endParaRPr lang="en-US" altLang="en-US" sz="2000" dirty="0">
              <a:solidFill>
                <a:schemeClr val="tx2"/>
              </a:solidFill>
              <a:latin typeface="Arial" charset="0"/>
            </a:endParaRP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Springing vs. not.</a:t>
            </a: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General vs. Special.</a:t>
            </a: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Why standard forms aren’t sufficient.</a:t>
            </a: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Special provisions to include.</a:t>
            </a:r>
            <a:endParaRPr lang="en-US" altLang="en-US" sz="2000" dirty="0">
              <a:solidFill>
                <a:schemeClr val="tx2"/>
              </a:solidFill>
              <a:latin typeface="Arial" charset="0"/>
            </a:endParaRPr>
          </a:p>
          <a:p>
            <a:pPr lvl="1">
              <a:lnSpc>
                <a:spcPct val="80000"/>
              </a:lnSpc>
              <a:spcBef>
                <a:spcPct val="45000"/>
              </a:spcBef>
              <a:buFont typeface="Times" pitchFamily="18" charset="0"/>
              <a:buChar char="•"/>
            </a:pPr>
            <a:endParaRPr lang="en-US" altLang="en-US" sz="2000" dirty="0">
              <a:solidFill>
                <a:schemeClr val="tx2"/>
              </a:solidFill>
              <a:latin typeface="Arial" charset="0"/>
            </a:endParaRPr>
          </a:p>
          <a:p>
            <a:pPr marL="0" indent="0">
              <a:lnSpc>
                <a:spcPct val="80000"/>
              </a:lnSpc>
              <a:spcBef>
                <a:spcPct val="45000"/>
              </a:spcBef>
              <a:buNone/>
            </a:pPr>
            <a:r>
              <a:rPr lang="en-US" altLang="en-US" sz="2000" b="1" u="sng" dirty="0">
                <a:solidFill>
                  <a:schemeClr val="tx2"/>
                </a:solidFill>
                <a:latin typeface="Arial" charset="0"/>
              </a:rPr>
              <a:t>Living Wills</a:t>
            </a:r>
            <a:endParaRPr lang="en-US" altLang="en-US" sz="2000" u="sng" dirty="0">
              <a:solidFill>
                <a:schemeClr val="tx2"/>
              </a:solidFill>
              <a:latin typeface="Arial" charset="0"/>
            </a:endParaRP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What they are and why they are important.</a:t>
            </a:r>
          </a:p>
          <a:p>
            <a:pPr lvl="1">
              <a:lnSpc>
                <a:spcPct val="80000"/>
              </a:lnSpc>
              <a:spcBef>
                <a:spcPct val="45000"/>
              </a:spcBef>
              <a:buClr>
                <a:srgbClr val="000080"/>
              </a:buClr>
              <a:buFont typeface="Times" pitchFamily="18" charset="0"/>
              <a:buChar char="•"/>
            </a:pPr>
            <a:r>
              <a:rPr lang="en-US" altLang="en-US" sz="1800" dirty="0">
                <a:solidFill>
                  <a:schemeClr val="tx2"/>
                </a:solidFill>
                <a:latin typeface="Arial" charset="0"/>
              </a:rPr>
              <a:t>Address specific health and religious issues.</a:t>
            </a:r>
          </a:p>
          <a:p>
            <a:pPr marL="0" indent="0">
              <a:lnSpc>
                <a:spcPct val="80000"/>
              </a:lnSpc>
              <a:spcBef>
                <a:spcPct val="45000"/>
              </a:spcBef>
              <a:buClr>
                <a:srgbClr val="000080"/>
              </a:buClr>
              <a:buNone/>
            </a:pPr>
            <a:r>
              <a:rPr lang="en-US" altLang="en-US" sz="2000" b="1" u="sng" dirty="0">
                <a:solidFill>
                  <a:schemeClr val="tx2"/>
                </a:solidFill>
                <a:latin typeface="Arial" charset="0"/>
              </a:rPr>
              <a:t>HIPAA Releases</a:t>
            </a:r>
          </a:p>
          <a:p>
            <a:pPr>
              <a:lnSpc>
                <a:spcPct val="80000"/>
              </a:lnSpc>
              <a:spcBef>
                <a:spcPct val="45000"/>
              </a:spcBef>
              <a:buClr>
                <a:srgbClr val="000080"/>
              </a:buClr>
              <a:buFont typeface="Times" pitchFamily="18" charset="0"/>
              <a:buChar char="•"/>
            </a:pPr>
            <a:endParaRPr lang="en-US" altLang="en-US" sz="2000" b="1" u="sng" dirty="0">
              <a:solidFill>
                <a:schemeClr val="tx2"/>
              </a:solidFill>
              <a:latin typeface="Arial" charset="0"/>
            </a:endParaRPr>
          </a:p>
        </p:txBody>
      </p:sp>
      <p:sp>
        <p:nvSpPr>
          <p:cNvPr id="6148" name="Text Box 5"/>
          <p:cNvSpPr txBox="1">
            <a:spLocks noChangeArrowheads="1"/>
          </p:cNvSpPr>
          <p:nvPr/>
        </p:nvSpPr>
        <p:spPr bwMode="auto">
          <a:xfrm>
            <a:off x="4419600" y="1857375"/>
            <a:ext cx="4481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1" eaLnBrk="1" hangingPunct="1">
              <a:spcBef>
                <a:spcPct val="50000"/>
              </a:spcBef>
              <a:buFont typeface="Times" pitchFamily="18" charset="0"/>
              <a:buNone/>
            </a:pPr>
            <a:endParaRPr lang="en-US" altLang="en-US" dirty="0">
              <a:latin typeface="Arial" charset="0"/>
              <a:ea typeface="ＭＳ Ｐゴシック" pitchFamily="1" charset="-128"/>
            </a:endParaRPr>
          </a:p>
        </p:txBody>
      </p:sp>
      <p:sp>
        <p:nvSpPr>
          <p:cNvPr id="6149" name="Text Box 6"/>
          <p:cNvSpPr txBox="1">
            <a:spLocks noChangeArrowheads="1"/>
          </p:cNvSpPr>
          <p:nvPr/>
        </p:nvSpPr>
        <p:spPr bwMode="auto">
          <a:xfrm>
            <a:off x="4586286" y="1689100"/>
            <a:ext cx="431482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Clr>
                <a:schemeClr val="hlink"/>
              </a:buClr>
            </a:pPr>
            <a:r>
              <a:rPr lang="en-US" altLang="en-US" sz="2000" b="1" u="sng" dirty="0">
                <a:solidFill>
                  <a:schemeClr val="tx2"/>
                </a:solidFill>
                <a:latin typeface="Arial" charset="0"/>
              </a:rPr>
              <a:t>Health Proxies</a:t>
            </a:r>
          </a:p>
          <a:p>
            <a:pPr marL="461963" lvl="1" indent="-176213" eaLnBrk="1" hangingPunct="1">
              <a:spcBef>
                <a:spcPct val="50000"/>
              </a:spcBef>
              <a:buClr>
                <a:srgbClr val="000080"/>
              </a:buClr>
              <a:buFont typeface="Times" pitchFamily="18" charset="0"/>
              <a:buChar char="•"/>
            </a:pPr>
            <a:r>
              <a:rPr lang="en-US" altLang="en-US" dirty="0">
                <a:solidFill>
                  <a:schemeClr val="tx2"/>
                </a:solidFill>
                <a:latin typeface="Arial" charset="0"/>
              </a:rPr>
              <a:t>Special considerations in selecting agent.</a:t>
            </a:r>
          </a:p>
          <a:p>
            <a:pPr eaLnBrk="1" hangingPunct="1">
              <a:spcBef>
                <a:spcPct val="50000"/>
              </a:spcBef>
              <a:buClr>
                <a:srgbClr val="000080"/>
              </a:buClr>
            </a:pPr>
            <a:r>
              <a:rPr lang="en-US" altLang="en-US" b="1" u="sng" dirty="0">
                <a:solidFill>
                  <a:schemeClr val="tx2"/>
                </a:solidFill>
                <a:latin typeface="Arial" charset="0"/>
                <a:ea typeface="ＭＳ Ｐゴシック" pitchFamily="1" charset="-128"/>
              </a:rPr>
              <a:t>POLST</a:t>
            </a:r>
          </a:p>
          <a:p>
            <a:pPr eaLnBrk="1" hangingPunct="1">
              <a:spcBef>
                <a:spcPct val="50000"/>
              </a:spcBef>
              <a:buClr>
                <a:srgbClr val="000080"/>
              </a:buClr>
            </a:pPr>
            <a:r>
              <a:rPr lang="en-US" altLang="en-US" sz="2000" b="1" u="sng" dirty="0">
                <a:solidFill>
                  <a:schemeClr val="tx2"/>
                </a:solidFill>
                <a:latin typeface="Arial" charset="0"/>
                <a:ea typeface="ＭＳ Ｐゴシック" pitchFamily="1" charset="-128"/>
              </a:rPr>
              <a:t>Insurance Trusts</a:t>
            </a:r>
          </a:p>
          <a:p>
            <a:pPr lvl="1" indent="-171450" eaLnBrk="1" hangingPunct="1">
              <a:spcBef>
                <a:spcPct val="50000"/>
              </a:spcBef>
              <a:buClr>
                <a:srgbClr val="000080"/>
              </a:buClr>
              <a:buFont typeface="Times" pitchFamily="18" charset="0"/>
              <a:buChar char="•"/>
            </a:pPr>
            <a:r>
              <a:rPr lang="en-US" altLang="en-US" dirty="0">
                <a:solidFill>
                  <a:schemeClr val="tx2"/>
                </a:solidFill>
                <a:latin typeface="Arial" charset="0"/>
                <a:ea typeface="ＭＳ Ｐゴシック" pitchFamily="1" charset="-128"/>
              </a:rPr>
              <a:t>Multi-purpose ILIT or MILIT.</a:t>
            </a:r>
          </a:p>
          <a:p>
            <a:pPr lvl="1" eaLnBrk="1" hangingPunct="1">
              <a:spcBef>
                <a:spcPct val="50000"/>
              </a:spcBef>
              <a:buFont typeface="Times" pitchFamily="18" charset="0"/>
              <a:buNone/>
            </a:pPr>
            <a:endParaRPr lang="en-US" altLang="en-US" dirty="0">
              <a:solidFill>
                <a:schemeClr val="tx2"/>
              </a:solidFill>
              <a:latin typeface="Arial" charset="0"/>
              <a:ea typeface="ＭＳ Ｐゴシック" pitchFamily="1" charset="-128"/>
            </a:endParaRPr>
          </a:p>
        </p:txBody>
      </p:sp>
      <p:sp>
        <p:nvSpPr>
          <p:cNvPr id="6150" name="Text Box 7"/>
          <p:cNvSpPr txBox="1">
            <a:spLocks noChangeArrowheads="1"/>
          </p:cNvSpPr>
          <p:nvPr/>
        </p:nvSpPr>
        <p:spPr bwMode="auto">
          <a:xfrm>
            <a:off x="4586288" y="4343400"/>
            <a:ext cx="4481512"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Clr>
                <a:schemeClr val="hlink"/>
              </a:buClr>
            </a:pPr>
            <a:r>
              <a:rPr lang="en-US" altLang="en-US" sz="2000" b="1" u="sng" dirty="0">
                <a:solidFill>
                  <a:schemeClr val="tx2"/>
                </a:solidFill>
                <a:latin typeface="Arial" charset="0"/>
                <a:ea typeface="ＭＳ Ｐゴシック" pitchFamily="1" charset="-128"/>
              </a:rPr>
              <a:t>Wills and Revocable Living Trusts</a:t>
            </a:r>
            <a:endParaRPr lang="en-US" altLang="en-US" dirty="0">
              <a:solidFill>
                <a:srgbClr val="002060"/>
              </a:solidFill>
              <a:latin typeface="Arial" charset="0"/>
              <a:ea typeface="ＭＳ Ｐゴシック" pitchFamily="1" charset="-128"/>
            </a:endParaRPr>
          </a:p>
          <a:p>
            <a:pPr lvl="1" indent="-171450" eaLnBrk="1" hangingPunct="1">
              <a:spcBef>
                <a:spcPct val="50000"/>
              </a:spcBef>
              <a:buClr>
                <a:srgbClr val="000080"/>
              </a:buClr>
              <a:buFont typeface="Times" pitchFamily="18" charset="0"/>
              <a:buChar char="•"/>
            </a:pPr>
            <a:r>
              <a:rPr lang="en-US" altLang="en-US" dirty="0">
                <a:solidFill>
                  <a:schemeClr val="tx2"/>
                </a:solidFill>
                <a:latin typeface="Arial" charset="0"/>
                <a:ea typeface="ＭＳ Ｐゴシック" pitchFamily="1" charset="-128"/>
              </a:rPr>
              <a:t>New  Bypass trusts.</a:t>
            </a:r>
          </a:p>
          <a:p>
            <a:pPr lvl="1" indent="-171450" eaLnBrk="1" hangingPunct="1">
              <a:spcBef>
                <a:spcPct val="50000"/>
              </a:spcBef>
              <a:buClr>
                <a:srgbClr val="000080"/>
              </a:buClr>
              <a:buFont typeface="Times" pitchFamily="18" charset="0"/>
              <a:buChar char="•"/>
            </a:pPr>
            <a:r>
              <a:rPr lang="en-US" altLang="en-US" dirty="0">
                <a:solidFill>
                  <a:schemeClr val="tx2"/>
                </a:solidFill>
                <a:latin typeface="Arial" charset="0"/>
                <a:ea typeface="ＭＳ Ｐゴシック" pitchFamily="1" charset="-128"/>
              </a:rPr>
              <a:t>Boilerplate forms rarely address nuances needed.</a:t>
            </a:r>
          </a:p>
          <a:p>
            <a:pPr lvl="1" indent="-171450" eaLnBrk="1" hangingPunct="1">
              <a:spcBef>
                <a:spcPct val="50000"/>
              </a:spcBef>
              <a:buClr>
                <a:srgbClr val="000080"/>
              </a:buClr>
              <a:buFont typeface="Times" pitchFamily="18" charset="0"/>
              <a:buChar char="•"/>
            </a:pPr>
            <a:r>
              <a:rPr lang="en-US" altLang="en-US" dirty="0">
                <a:solidFill>
                  <a:schemeClr val="tx2"/>
                </a:solidFill>
                <a:latin typeface="Arial" charset="0"/>
                <a:ea typeface="ＭＳ Ｐゴシック" pitchFamily="1" charset="-128"/>
              </a:rPr>
              <a:t>What can and should you have.</a:t>
            </a:r>
          </a:p>
        </p:txBody>
      </p:sp>
      <p:sp>
        <p:nvSpPr>
          <p:cNvPr id="4" name="Slide Number Placeholder 3"/>
          <p:cNvSpPr>
            <a:spLocks noGrp="1"/>
          </p:cNvSpPr>
          <p:nvPr>
            <p:ph type="sldNum" sz="quarter" idx="12"/>
          </p:nvPr>
        </p:nvSpPr>
        <p:spPr/>
        <p:txBody>
          <a:bodyPr/>
          <a:lstStyle/>
          <a:p>
            <a:pPr>
              <a:defRPr/>
            </a:pPr>
            <a:fld id="{C29F2DC0-EC93-4224-AD18-926B67E1ADA5}"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8263"/>
            <a:ext cx="8229600" cy="1143000"/>
          </a:xfrm>
        </p:spPr>
        <p:txBody>
          <a:bodyPr rtlCol="0">
            <a:normAutofit fontScale="90000"/>
          </a:bodyPr>
          <a:lstStyle/>
          <a:p>
            <a:pPr fontAlgn="auto">
              <a:spcAft>
                <a:spcPts val="0"/>
              </a:spcAft>
              <a:defRPr/>
            </a:pPr>
            <a:r>
              <a:rPr lang="en-US" altLang="en-US" dirty="0"/>
              <a:t>How Financial and Estate </a:t>
            </a:r>
            <a:r>
              <a:rPr lang="en-US" altLang="en-US" u="sng" dirty="0"/>
              <a:t>Non</a:t>
            </a:r>
            <a:r>
              <a:rPr lang="en-US" altLang="en-US" dirty="0"/>
              <a:t>-Tax Planning Have Changed</a:t>
            </a:r>
          </a:p>
        </p:txBody>
      </p:sp>
      <p:sp>
        <p:nvSpPr>
          <p:cNvPr id="10243" name="Rectangle 3"/>
          <p:cNvSpPr>
            <a:spLocks noGrp="1" noChangeArrowheads="1"/>
          </p:cNvSpPr>
          <p:nvPr>
            <p:ph idx="1"/>
          </p:nvPr>
        </p:nvSpPr>
        <p:spPr>
          <a:xfrm>
            <a:off x="228600" y="1219200"/>
            <a:ext cx="8915400" cy="4906963"/>
          </a:xfrm>
        </p:spPr>
        <p:txBody>
          <a:bodyPr/>
          <a:lstStyle/>
          <a:p>
            <a:r>
              <a:rPr lang="en-US" altLang="en-US" sz="1800" b="1" dirty="0"/>
              <a:t>Technology has and is improving</a:t>
            </a:r>
          </a:p>
          <a:p>
            <a:pPr lvl="1"/>
            <a:r>
              <a:rPr lang="en-US" altLang="en-US" sz="1800" dirty="0"/>
              <a:t>You can get a wealth of information and even legal documents on line, but how can you protect yourself from what is worthwhile and what isn’t? As you will learn a document is only a part of what you will need.</a:t>
            </a:r>
          </a:p>
          <a:p>
            <a:r>
              <a:rPr lang="en-US" altLang="en-US" sz="1800" b="1" dirty="0"/>
              <a:t>More options</a:t>
            </a:r>
          </a:p>
          <a:p>
            <a:pPr lvl="1"/>
            <a:r>
              <a:rPr lang="en-US" altLang="en-US" sz="1800" dirty="0"/>
              <a:t>There are many different types of financial advisers, trust companies and investment options.</a:t>
            </a:r>
          </a:p>
          <a:p>
            <a:pPr lvl="1"/>
            <a:r>
              <a:rPr lang="en-US" altLang="en-US" sz="1800" dirty="0"/>
              <a:t>These can be integrated with your estate planning and create safer and better results.</a:t>
            </a:r>
          </a:p>
          <a:p>
            <a:r>
              <a:rPr lang="en-US" altLang="en-US" sz="1800" b="1" dirty="0"/>
              <a:t>Demographic changes</a:t>
            </a:r>
          </a:p>
          <a:p>
            <a:pPr lvl="1"/>
            <a:r>
              <a:rPr lang="en-US" altLang="en-US" sz="1800" dirty="0"/>
              <a:t>The aging population requires a focus on later life (longevity) planning to protect people as the age from elder financial abuse, identity theft, challenges of chronic disease and more.</a:t>
            </a:r>
          </a:p>
          <a:p>
            <a:pPr lvl="1"/>
            <a:r>
              <a:rPr lang="en-US" altLang="en-US" sz="1800" dirty="0"/>
              <a:t>20% of boomers support an elderly parent, many support adult children. How does this impact your planning?</a:t>
            </a:r>
          </a:p>
          <a:p>
            <a:r>
              <a:rPr lang="en-US" altLang="en-US" sz="1800" b="1" dirty="0"/>
              <a:t>Diversity expanding</a:t>
            </a:r>
          </a:p>
          <a:p>
            <a:pPr lvl="1"/>
            <a:r>
              <a:rPr lang="en-US" altLang="en-US" sz="1800" dirty="0"/>
              <a:t>Addressing different financial, religious and other considerations in planning and documents</a:t>
            </a:r>
            <a:r>
              <a:rPr lang="en-US" altLang="en-US" sz="1600" dirty="0"/>
              <a:t>.</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13</a:t>
            </a:fld>
            <a:endParaRPr lang="en-US" altLang="en-US" dirty="0"/>
          </a:p>
        </p:txBody>
      </p:sp>
    </p:spTree>
    <p:extLst>
      <p:ext uri="{BB962C8B-B14F-4D97-AF65-F5344CB8AC3E}">
        <p14:creationId xmlns:p14="http://schemas.microsoft.com/office/powerpoint/2010/main" val="376413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9378"/>
            <a:ext cx="8229600" cy="1143000"/>
          </a:xfrm>
        </p:spPr>
        <p:txBody>
          <a:bodyPr rtlCol="0">
            <a:normAutofit fontScale="90000"/>
          </a:bodyPr>
          <a:lstStyle/>
          <a:p>
            <a:pPr fontAlgn="auto">
              <a:spcAft>
                <a:spcPts val="0"/>
              </a:spcAft>
              <a:defRPr/>
            </a:pPr>
            <a:r>
              <a:rPr lang="en-US" altLang="en-US" dirty="0"/>
              <a:t>Income Tax Planning is Part of Financial and Estate </a:t>
            </a:r>
            <a:r>
              <a:rPr lang="en-US" altLang="en-US" u="sng" dirty="0"/>
              <a:t>Tax</a:t>
            </a:r>
            <a:r>
              <a:rPr lang="en-US" altLang="en-US" dirty="0"/>
              <a:t> Planning</a:t>
            </a:r>
          </a:p>
        </p:txBody>
      </p:sp>
      <p:sp>
        <p:nvSpPr>
          <p:cNvPr id="10243" name="Rectangle 3"/>
          <p:cNvSpPr>
            <a:spLocks noGrp="1" noChangeArrowheads="1"/>
          </p:cNvSpPr>
          <p:nvPr>
            <p:ph idx="1"/>
          </p:nvPr>
        </p:nvSpPr>
        <p:spPr>
          <a:xfrm>
            <a:off x="457200" y="1447800"/>
            <a:ext cx="8229600" cy="4678363"/>
          </a:xfrm>
        </p:spPr>
        <p:txBody>
          <a:bodyPr/>
          <a:lstStyle/>
          <a:p>
            <a:r>
              <a:rPr lang="en-US" altLang="en-US" sz="2200" dirty="0"/>
              <a:t>The income tax is the new estate tax.</a:t>
            </a:r>
          </a:p>
          <a:p>
            <a:pPr lvl="1"/>
            <a:r>
              <a:rPr lang="en-US" altLang="en-US" sz="2200" dirty="0"/>
              <a:t>Saving estate tax is not the focus for even most wealthy people. Income tax planning is now a critical component of estate planning and you need the right professional guidance to take advantage of these opportunities. Everyone may benefit.</a:t>
            </a:r>
          </a:p>
          <a:p>
            <a:pPr lvl="1"/>
            <a:r>
              <a:rPr lang="en-US" altLang="en-US" sz="2200" dirty="0"/>
              <a:t>Capital gains costs to your heirs may outweigh state estate tax costs so maximizing “basis step-up” (adjust tax “cost” to fair value on death) may be more important than estate tax savings.</a:t>
            </a:r>
          </a:p>
          <a:p>
            <a:pPr lvl="1"/>
            <a:r>
              <a:rPr lang="en-US" altLang="en-US" sz="2200" dirty="0"/>
              <a:t>Do your LLCs and partnerships permit you  to obtain a basis step up by making a 754 election?</a:t>
            </a:r>
          </a:p>
          <a:p>
            <a:pPr lvl="1"/>
            <a:r>
              <a:rPr lang="en-US" altLang="en-US" sz="2200" dirty="0"/>
              <a:t>Do your irrevocable trusts have swap powers?</a:t>
            </a:r>
          </a:p>
          <a:p>
            <a:pPr lvl="1"/>
            <a:r>
              <a:rPr lang="en-US" altLang="en-US" sz="2200" dirty="0"/>
              <a:t>Partnerships and irrevocable trusts can be used to shift income to lower bracket taxpayers (e.g. adult children not subject to the Kiddie Tax).</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14</a:t>
            </a:fld>
            <a:endParaRPr lang="en-US" altLang="en-US" dirty="0"/>
          </a:p>
        </p:txBody>
      </p:sp>
    </p:spTree>
    <p:extLst>
      <p:ext uri="{BB962C8B-B14F-4D97-AF65-F5344CB8AC3E}">
        <p14:creationId xmlns:p14="http://schemas.microsoft.com/office/powerpoint/2010/main" val="367180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607"/>
            <a:ext cx="8229600" cy="1143000"/>
          </a:xfrm>
        </p:spPr>
        <p:txBody>
          <a:bodyPr/>
          <a:lstStyle/>
          <a:p>
            <a:r>
              <a:rPr lang="en-US" altLang="en-US" sz="4000" dirty="0"/>
              <a:t>Introduction to the 14 Steps of Estate and Financial Planning</a:t>
            </a:r>
          </a:p>
        </p:txBody>
      </p:sp>
      <p:sp>
        <p:nvSpPr>
          <p:cNvPr id="7171" name="Rectangle 3"/>
          <p:cNvSpPr>
            <a:spLocks noGrp="1" noChangeArrowheads="1"/>
          </p:cNvSpPr>
          <p:nvPr>
            <p:ph idx="1"/>
          </p:nvPr>
        </p:nvSpPr>
        <p:spPr/>
        <p:txBody>
          <a:bodyPr/>
          <a:lstStyle/>
          <a:p>
            <a:r>
              <a:rPr lang="en-US" altLang="en-US" sz="2400" dirty="0"/>
              <a:t>Every person is unique – it has to be </a:t>
            </a:r>
            <a:r>
              <a:rPr lang="en-US" altLang="en-US" sz="2400" u="sng" dirty="0"/>
              <a:t>your</a:t>
            </a:r>
            <a:r>
              <a:rPr lang="en-US" altLang="en-US" sz="2400" dirty="0"/>
              <a:t> plan and address </a:t>
            </a:r>
            <a:r>
              <a:rPr lang="en-US" altLang="en-US" sz="2400" u="sng" dirty="0"/>
              <a:t>your</a:t>
            </a:r>
            <a:r>
              <a:rPr lang="en-US" altLang="en-US" sz="2400" dirty="0"/>
              <a:t> goals.</a:t>
            </a:r>
          </a:p>
          <a:p>
            <a:r>
              <a:rPr lang="en-US" altLang="en-US" sz="2400" dirty="0"/>
              <a:t>Reflect your personal wishes and circumstances.</a:t>
            </a:r>
          </a:p>
          <a:p>
            <a:r>
              <a:rPr lang="en-US" altLang="en-US" sz="2400" dirty="0"/>
              <a:t>Create a strong financial foundation, an integrated plan, and documents to build upon.</a:t>
            </a:r>
          </a:p>
          <a:p>
            <a:pPr>
              <a:buFont typeface="Wingdings" pitchFamily="2" charset="2"/>
              <a:buNone/>
            </a:pPr>
            <a:endParaRPr lang="en-US" altLang="en-US" sz="2400" dirty="0"/>
          </a:p>
        </p:txBody>
      </p:sp>
      <p:pic>
        <p:nvPicPr>
          <p:cNvPr id="7172" name="Picture 4" descr="2829048113_db14c67867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495800"/>
            <a:ext cx="7315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6624"/>
            <a:ext cx="8229600" cy="1143000"/>
          </a:xfrm>
        </p:spPr>
        <p:txBody>
          <a:bodyPr rtlCol="0">
            <a:noAutofit/>
          </a:bodyPr>
          <a:lstStyle/>
          <a:p>
            <a:pPr fontAlgn="auto">
              <a:spcAft>
                <a:spcPts val="0"/>
              </a:spcAft>
              <a:defRPr/>
            </a:pPr>
            <a:r>
              <a:rPr lang="en-US" altLang="en-US" sz="3600" dirty="0"/>
              <a:t>Step 1: Organize Emergency, Financial, Information and Advisors Information</a:t>
            </a:r>
          </a:p>
        </p:txBody>
      </p:sp>
      <p:sp>
        <p:nvSpPr>
          <p:cNvPr id="8195" name="Rectangle 3"/>
          <p:cNvSpPr>
            <a:spLocks noGrp="1" noChangeArrowheads="1"/>
          </p:cNvSpPr>
          <p:nvPr>
            <p:ph idx="1"/>
          </p:nvPr>
        </p:nvSpPr>
        <p:spPr>
          <a:xfrm>
            <a:off x="1143000" y="1676400"/>
            <a:ext cx="6858000" cy="4114800"/>
          </a:xfrm>
        </p:spPr>
        <p:txBody>
          <a:bodyPr/>
          <a:lstStyle/>
          <a:p>
            <a:r>
              <a:rPr lang="en-US" altLang="en-US" dirty="0"/>
              <a:t>Contact People </a:t>
            </a:r>
            <a:r>
              <a:rPr lang="en-US" altLang="en-US" sz="2000" dirty="0"/>
              <a:t>(names, numbers).</a:t>
            </a:r>
          </a:p>
          <a:p>
            <a:r>
              <a:rPr lang="en-US" altLang="en-US" dirty="0"/>
              <a:t>Financial Information </a:t>
            </a:r>
            <a:r>
              <a:rPr lang="en-US" altLang="en-US" sz="2000" dirty="0"/>
              <a:t>(account information).</a:t>
            </a:r>
          </a:p>
          <a:p>
            <a:r>
              <a:rPr lang="en-US" altLang="en-US" dirty="0"/>
              <a:t>Passwords and Security Codes.</a:t>
            </a:r>
          </a:p>
          <a:p>
            <a:r>
              <a:rPr lang="en-US" altLang="en-US" dirty="0"/>
              <a:t>Documents </a:t>
            </a:r>
            <a:r>
              <a:rPr lang="en-US" altLang="en-US" sz="2000" dirty="0"/>
              <a:t>(Estate planning documents, legal documents, and more).</a:t>
            </a:r>
          </a:p>
          <a:p>
            <a:r>
              <a:rPr lang="en-US" altLang="en-US" dirty="0"/>
              <a:t>Budget and Financial Plan.</a:t>
            </a:r>
          </a:p>
          <a:p>
            <a:r>
              <a:rPr lang="en-US" altLang="en-US" dirty="0"/>
              <a:t>Tax Basis Information.</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idx="4294967295"/>
          </p:nvPr>
        </p:nvSpPr>
        <p:spPr>
          <a:xfrm>
            <a:off x="0" y="76200"/>
            <a:ext cx="7086600" cy="1143000"/>
          </a:xfrm>
        </p:spPr>
        <p:txBody>
          <a:bodyPr/>
          <a:lstStyle/>
          <a:p>
            <a:r>
              <a:rPr lang="en-US" altLang="en-US" sz="3200" dirty="0"/>
              <a:t>Investment and Financial Information is Critical to Organize and Communicate</a:t>
            </a:r>
            <a:endParaRPr lang="en-US" altLang="en-US" dirty="0"/>
          </a:p>
        </p:txBody>
      </p:sp>
      <p:sp>
        <p:nvSpPr>
          <p:cNvPr id="9219" name="Rectangle 3"/>
          <p:cNvSpPr>
            <a:spLocks noGrp="1" noChangeArrowheads="1"/>
          </p:cNvSpPr>
          <p:nvPr>
            <p:ph sz="quarter" idx="4294967295"/>
          </p:nvPr>
        </p:nvSpPr>
        <p:spPr>
          <a:xfrm>
            <a:off x="762000" y="1371600"/>
            <a:ext cx="3409950" cy="1703388"/>
          </a:xfrm>
        </p:spPr>
        <p:txBody>
          <a:bodyPr/>
          <a:lstStyle/>
          <a:p>
            <a:r>
              <a:rPr lang="en-US" altLang="en-US" sz="2000" b="1" dirty="0">
                <a:solidFill>
                  <a:schemeClr val="tx2"/>
                </a:solidFill>
                <a:latin typeface="Arial" charset="0"/>
              </a:rPr>
              <a:t>Title to Accounts</a:t>
            </a:r>
          </a:p>
          <a:p>
            <a:pPr lvl="1">
              <a:buFont typeface="Times" pitchFamily="18" charset="0"/>
              <a:buChar char="•"/>
            </a:pPr>
            <a:r>
              <a:rPr lang="en-US" altLang="en-US" sz="1700" dirty="0">
                <a:solidFill>
                  <a:schemeClr val="tx2"/>
                </a:solidFill>
                <a:latin typeface="Arial" charset="0"/>
              </a:rPr>
              <a:t>Your name alone.</a:t>
            </a:r>
          </a:p>
          <a:p>
            <a:pPr lvl="1">
              <a:buFont typeface="Times" pitchFamily="18" charset="0"/>
              <a:buChar char="•"/>
            </a:pPr>
            <a:r>
              <a:rPr lang="en-US" altLang="en-US" sz="1700" dirty="0">
                <a:solidFill>
                  <a:schemeClr val="tx2"/>
                </a:solidFill>
                <a:latin typeface="Arial" charset="0"/>
              </a:rPr>
              <a:t>Revocable trust.</a:t>
            </a:r>
          </a:p>
          <a:p>
            <a:pPr lvl="1">
              <a:buFont typeface="Times" pitchFamily="18" charset="0"/>
              <a:buChar char="•"/>
            </a:pPr>
            <a:r>
              <a:rPr lang="en-US" altLang="en-US" sz="1700" dirty="0">
                <a:solidFill>
                  <a:schemeClr val="tx2"/>
                </a:solidFill>
                <a:latin typeface="Arial" charset="0"/>
              </a:rPr>
              <a:t>Joint.</a:t>
            </a:r>
          </a:p>
          <a:p>
            <a:pPr lvl="1">
              <a:buFont typeface="Times" pitchFamily="18" charset="0"/>
              <a:buChar char="•"/>
            </a:pPr>
            <a:r>
              <a:rPr lang="en-US" altLang="en-US" sz="1700" dirty="0">
                <a:solidFill>
                  <a:schemeClr val="tx2"/>
                </a:solidFill>
                <a:latin typeface="Arial" charset="0"/>
              </a:rPr>
              <a:t>Other (POD, TOD, etc.)</a:t>
            </a:r>
          </a:p>
        </p:txBody>
      </p:sp>
      <p:sp>
        <p:nvSpPr>
          <p:cNvPr id="79876" name="Rectangle 4"/>
          <p:cNvSpPr>
            <a:spLocks noGrp="1" noChangeArrowheads="1"/>
          </p:cNvSpPr>
          <p:nvPr>
            <p:ph sz="quarter" idx="4294967295"/>
          </p:nvPr>
        </p:nvSpPr>
        <p:spPr>
          <a:xfrm>
            <a:off x="4953000" y="1371600"/>
            <a:ext cx="3878262" cy="1703388"/>
          </a:xfrm>
        </p:spPr>
        <p:txBody>
          <a:bodyPr rtlCol="0">
            <a:noAutofit/>
          </a:bodyPr>
          <a:lstStyle/>
          <a:p>
            <a:pPr fontAlgn="auto">
              <a:spcAft>
                <a:spcPts val="0"/>
              </a:spcAft>
              <a:buFont typeface="Arial" panose="020B0604020202020204" pitchFamily="34" charset="0"/>
              <a:buChar char="•"/>
              <a:defRPr/>
            </a:pPr>
            <a:r>
              <a:rPr lang="en-US" altLang="en-US" sz="2000" b="1" dirty="0">
                <a:solidFill>
                  <a:schemeClr val="tx2"/>
                </a:solidFill>
                <a:latin typeface="Arial" charset="0"/>
              </a:rPr>
              <a:t>Beneficiary designations </a:t>
            </a:r>
          </a:p>
          <a:p>
            <a:pPr lvl="1" fontAlgn="auto">
              <a:spcAft>
                <a:spcPts val="0"/>
              </a:spcAft>
              <a:buFont typeface="Times" pitchFamily="18" charset="0"/>
              <a:buChar char="•"/>
              <a:defRPr/>
            </a:pPr>
            <a:r>
              <a:rPr lang="en-US" altLang="en-US" sz="1700" dirty="0">
                <a:solidFill>
                  <a:schemeClr val="tx2"/>
                </a:solidFill>
                <a:latin typeface="Arial" charset="0"/>
              </a:rPr>
              <a:t>Update for new laws (e.g. remove bypass trusts).</a:t>
            </a:r>
          </a:p>
          <a:p>
            <a:pPr lvl="1" fontAlgn="auto">
              <a:spcAft>
                <a:spcPts val="0"/>
              </a:spcAft>
              <a:buFont typeface="Times" pitchFamily="18" charset="0"/>
              <a:buChar char="•"/>
              <a:defRPr/>
            </a:pPr>
            <a:r>
              <a:rPr lang="en-US" altLang="en-US" sz="1700" dirty="0">
                <a:solidFill>
                  <a:schemeClr val="tx2"/>
                </a:solidFill>
                <a:latin typeface="Arial" charset="0"/>
              </a:rPr>
              <a:t>For your assets.</a:t>
            </a:r>
          </a:p>
          <a:p>
            <a:pPr lvl="1" fontAlgn="auto">
              <a:spcAft>
                <a:spcPts val="0"/>
              </a:spcAft>
              <a:buFont typeface="Times" pitchFamily="18" charset="0"/>
              <a:buChar char="•"/>
              <a:defRPr/>
            </a:pPr>
            <a:r>
              <a:rPr lang="en-US" altLang="en-US" sz="1700" dirty="0">
                <a:solidFill>
                  <a:schemeClr val="tx2"/>
                </a:solidFill>
                <a:latin typeface="Arial" charset="0"/>
              </a:rPr>
              <a:t>Should trusts be named?</a:t>
            </a:r>
          </a:p>
          <a:p>
            <a:pPr lvl="1" fontAlgn="auto">
              <a:spcAft>
                <a:spcPts val="0"/>
              </a:spcAft>
              <a:buFont typeface="Times" pitchFamily="18" charset="0"/>
              <a:buChar char="•"/>
              <a:defRPr/>
            </a:pPr>
            <a:r>
              <a:rPr lang="en-US" altLang="en-US" sz="1700" dirty="0">
                <a:solidFill>
                  <a:schemeClr val="tx2"/>
                </a:solidFill>
                <a:latin typeface="Arial" charset="0"/>
              </a:rPr>
              <a:t>Of others that benefit client living with chronic illness.</a:t>
            </a:r>
          </a:p>
        </p:txBody>
      </p:sp>
      <p:sp>
        <p:nvSpPr>
          <p:cNvPr id="79877" name="Rectangle 5"/>
          <p:cNvSpPr>
            <a:spLocks noGrp="1" noChangeArrowheads="1"/>
          </p:cNvSpPr>
          <p:nvPr>
            <p:ph sz="quarter" idx="4294967295"/>
          </p:nvPr>
        </p:nvSpPr>
        <p:spPr>
          <a:xfrm>
            <a:off x="742950" y="3670300"/>
            <a:ext cx="3600450" cy="1706563"/>
          </a:xfrm>
        </p:spPr>
        <p:txBody>
          <a:bodyPr rtlCol="0">
            <a:normAutofit fontScale="85000" lnSpcReduction="20000"/>
          </a:bodyPr>
          <a:lstStyle/>
          <a:p>
            <a:pPr fontAlgn="auto">
              <a:spcAft>
                <a:spcPts val="0"/>
              </a:spcAft>
              <a:buFont typeface="Arial" panose="020B0604020202020204" pitchFamily="34" charset="0"/>
              <a:buChar char="•"/>
              <a:defRPr/>
            </a:pPr>
            <a:r>
              <a:rPr lang="en-US" altLang="en-US" sz="2400" b="1" dirty="0">
                <a:solidFill>
                  <a:schemeClr val="tx2"/>
                </a:solidFill>
                <a:latin typeface="Arial" charset="0"/>
              </a:rPr>
              <a:t>Account Management</a:t>
            </a:r>
          </a:p>
          <a:p>
            <a:pPr lvl="1" fontAlgn="auto">
              <a:spcAft>
                <a:spcPts val="0"/>
              </a:spcAft>
              <a:buFont typeface="Times" pitchFamily="18" charset="0"/>
              <a:buChar char="•"/>
              <a:defRPr/>
            </a:pPr>
            <a:r>
              <a:rPr lang="en-US" altLang="en-US" sz="2000" dirty="0">
                <a:solidFill>
                  <a:schemeClr val="tx2"/>
                </a:solidFill>
                <a:latin typeface="Arial" charset="0"/>
              </a:rPr>
              <a:t>Duplicate statements.</a:t>
            </a:r>
          </a:p>
          <a:p>
            <a:pPr lvl="1" fontAlgn="auto">
              <a:spcAft>
                <a:spcPts val="0"/>
              </a:spcAft>
              <a:buFont typeface="Times" pitchFamily="18" charset="0"/>
              <a:buChar char="•"/>
              <a:defRPr/>
            </a:pPr>
            <a:r>
              <a:rPr lang="en-US" altLang="en-US" sz="2000" dirty="0">
                <a:solidFill>
                  <a:schemeClr val="tx2"/>
                </a:solidFill>
                <a:latin typeface="Arial" charset="0"/>
              </a:rPr>
              <a:t>Consolidation and simplification.</a:t>
            </a:r>
          </a:p>
          <a:p>
            <a:pPr lvl="1" fontAlgn="auto">
              <a:spcAft>
                <a:spcPts val="0"/>
              </a:spcAft>
              <a:buFont typeface="Times" pitchFamily="18" charset="0"/>
              <a:buChar char="•"/>
              <a:defRPr/>
            </a:pPr>
            <a:r>
              <a:rPr lang="en-US" altLang="en-US" sz="2000" dirty="0">
                <a:solidFill>
                  <a:schemeClr val="tx2"/>
                </a:solidFill>
                <a:latin typeface="Arial" charset="0"/>
              </a:rPr>
              <a:t>Asset location decisions.</a:t>
            </a:r>
          </a:p>
          <a:p>
            <a:pPr lvl="1" fontAlgn="auto">
              <a:spcAft>
                <a:spcPts val="0"/>
              </a:spcAft>
              <a:buFont typeface="Times" pitchFamily="18" charset="0"/>
              <a:buChar char="•"/>
              <a:defRPr/>
            </a:pPr>
            <a:r>
              <a:rPr lang="en-US" altLang="en-US" sz="2000" dirty="0">
                <a:solidFill>
                  <a:schemeClr val="tx2"/>
                </a:solidFill>
                <a:latin typeface="Arial" charset="0"/>
              </a:rPr>
              <a:t>Access to safe deposit box.</a:t>
            </a:r>
          </a:p>
        </p:txBody>
      </p:sp>
      <p:sp>
        <p:nvSpPr>
          <p:cNvPr id="9222" name="Rectangle 6"/>
          <p:cNvSpPr>
            <a:spLocks noGrp="1" noChangeArrowheads="1"/>
          </p:cNvSpPr>
          <p:nvPr>
            <p:ph sz="quarter" idx="4294967295"/>
          </p:nvPr>
        </p:nvSpPr>
        <p:spPr>
          <a:xfrm>
            <a:off x="4962525" y="3627437"/>
            <a:ext cx="3411537" cy="1706563"/>
          </a:xfrm>
        </p:spPr>
        <p:txBody>
          <a:bodyPr/>
          <a:lstStyle/>
          <a:p>
            <a:r>
              <a:rPr lang="en-US" altLang="en-US" sz="2000" b="1" dirty="0">
                <a:solidFill>
                  <a:schemeClr val="tx2"/>
                </a:solidFill>
                <a:latin typeface="Arial" charset="0"/>
              </a:rPr>
              <a:t>Automation</a:t>
            </a:r>
          </a:p>
          <a:p>
            <a:pPr lvl="1">
              <a:buFont typeface="Times" pitchFamily="18" charset="0"/>
              <a:buChar char="•"/>
            </a:pPr>
            <a:r>
              <a:rPr lang="en-US" altLang="en-US" sz="1700" dirty="0">
                <a:solidFill>
                  <a:schemeClr val="tx2"/>
                </a:solidFill>
                <a:latin typeface="Arial" charset="0"/>
              </a:rPr>
              <a:t>Organizing records.</a:t>
            </a:r>
          </a:p>
          <a:p>
            <a:pPr lvl="1">
              <a:buFont typeface="Times" pitchFamily="18" charset="0"/>
              <a:buChar char="•"/>
            </a:pPr>
            <a:r>
              <a:rPr lang="en-US" altLang="en-US" sz="1700" dirty="0">
                <a:solidFill>
                  <a:schemeClr val="tx2"/>
                </a:solidFill>
                <a:latin typeface="Arial" charset="0"/>
              </a:rPr>
              <a:t>On line payments.</a:t>
            </a:r>
          </a:p>
          <a:p>
            <a:pPr lvl="1">
              <a:buFont typeface="Times" pitchFamily="18" charset="0"/>
              <a:buChar char="•"/>
            </a:pPr>
            <a:r>
              <a:rPr lang="en-US" altLang="en-US" sz="1700" dirty="0">
                <a:solidFill>
                  <a:schemeClr val="tx2"/>
                </a:solidFill>
                <a:latin typeface="Arial" charset="0"/>
              </a:rPr>
              <a:t>Automatic deposits.</a:t>
            </a:r>
          </a:p>
          <a:p>
            <a:pPr lvl="1">
              <a:buFont typeface="Times" pitchFamily="18" charset="0"/>
              <a:buChar char="•"/>
            </a:pPr>
            <a:r>
              <a:rPr lang="en-US" altLang="en-US" sz="1700" dirty="0">
                <a:solidFill>
                  <a:schemeClr val="tx2"/>
                </a:solidFill>
                <a:latin typeface="Arial" charset="0"/>
              </a:rPr>
              <a:t>Paperless.</a:t>
            </a:r>
            <a:endParaRPr lang="en-US" altLang="en-US" sz="1700" dirty="0">
              <a:solidFill>
                <a:schemeClr val="tx2"/>
              </a:solidFill>
            </a:endParaRPr>
          </a:p>
        </p:txBody>
      </p:sp>
      <p:sp>
        <p:nvSpPr>
          <p:cNvPr id="4" name="Slide Number Placeholder 3"/>
          <p:cNvSpPr>
            <a:spLocks noGrp="1"/>
          </p:cNvSpPr>
          <p:nvPr>
            <p:ph type="sldNum" sz="quarter" idx="12"/>
          </p:nvPr>
        </p:nvSpPr>
        <p:spPr/>
        <p:txBody>
          <a:bodyPr/>
          <a:lstStyle/>
          <a:p>
            <a:pPr>
              <a:defRPr/>
            </a:pPr>
            <a:fld id="{C29F2DC0-EC93-4224-AD18-926B67E1ADA5}" type="slidenum">
              <a:rPr lang="en-US" altLang="en-US" smtClean="0"/>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067800" cy="1447800"/>
          </a:xfrm>
        </p:spPr>
        <p:txBody>
          <a:bodyPr/>
          <a:lstStyle/>
          <a:p>
            <a:r>
              <a:rPr lang="en-US" altLang="en-US" sz="3600" dirty="0"/>
              <a:t>Step 2: Designate a Person to Handle </a:t>
            </a:r>
            <a:br>
              <a:rPr lang="en-US" altLang="en-US" sz="3600" dirty="0"/>
            </a:br>
            <a:r>
              <a:rPr lang="en-US" altLang="en-US" sz="3600" dirty="0"/>
              <a:t>Financial and Legal Issues</a:t>
            </a:r>
          </a:p>
        </p:txBody>
      </p:sp>
      <p:sp>
        <p:nvSpPr>
          <p:cNvPr id="11267" name="Rectangle 3"/>
          <p:cNvSpPr>
            <a:spLocks noGrp="1" noChangeArrowheads="1"/>
          </p:cNvSpPr>
          <p:nvPr>
            <p:ph idx="1"/>
          </p:nvPr>
        </p:nvSpPr>
        <p:spPr>
          <a:xfrm>
            <a:off x="914400" y="2971800"/>
            <a:ext cx="7543800" cy="4114800"/>
          </a:xfrm>
        </p:spPr>
        <p:txBody>
          <a:bodyPr/>
          <a:lstStyle/>
          <a:p>
            <a:r>
              <a:rPr lang="en-US" altLang="en-US" sz="2800" dirty="0"/>
              <a:t>Agent</a:t>
            </a:r>
            <a:r>
              <a:rPr lang="en-US" altLang="en-US" dirty="0"/>
              <a:t> </a:t>
            </a:r>
            <a:r>
              <a:rPr lang="en-US" altLang="en-US" sz="1800" dirty="0"/>
              <a:t>(Successors).</a:t>
            </a:r>
          </a:p>
          <a:p>
            <a:r>
              <a:rPr lang="en-US" altLang="en-US" sz="2800" dirty="0"/>
              <a:t>Compensation.</a:t>
            </a:r>
          </a:p>
          <a:p>
            <a:r>
              <a:rPr lang="en-US" altLang="en-US" sz="2800" dirty="0"/>
              <a:t>Begin date</a:t>
            </a:r>
            <a:r>
              <a:rPr lang="en-US" altLang="en-US" dirty="0"/>
              <a:t> </a:t>
            </a:r>
            <a:r>
              <a:rPr lang="en-US" altLang="en-US" sz="1800" dirty="0"/>
              <a:t>(Trigger).</a:t>
            </a:r>
          </a:p>
          <a:p>
            <a:r>
              <a:rPr lang="en-US" altLang="en-US" sz="2800" dirty="0"/>
              <a:t>Powers</a:t>
            </a:r>
            <a:r>
              <a:rPr lang="en-US" altLang="en-US" dirty="0"/>
              <a:t> </a:t>
            </a:r>
            <a:r>
              <a:rPr lang="en-US" altLang="en-US" sz="1800" dirty="0"/>
              <a:t>(Authority).</a:t>
            </a:r>
          </a:p>
          <a:p>
            <a:r>
              <a:rPr lang="en-US" altLang="en-US" sz="2800" dirty="0"/>
              <a:t>Durability</a:t>
            </a:r>
            <a:r>
              <a:rPr lang="en-US" altLang="en-US" dirty="0"/>
              <a:t> </a:t>
            </a:r>
            <a:r>
              <a:rPr lang="en-US" altLang="en-US" sz="1800" dirty="0"/>
              <a:t>(Disability).</a:t>
            </a:r>
          </a:p>
        </p:txBody>
      </p:sp>
      <p:sp>
        <p:nvSpPr>
          <p:cNvPr id="11268" name="WordArt 4"/>
          <p:cNvSpPr>
            <a:spLocks noChangeArrowheads="1" noChangeShapeType="1" noTextEdit="1"/>
          </p:cNvSpPr>
          <p:nvPr/>
        </p:nvSpPr>
        <p:spPr bwMode="auto">
          <a:xfrm>
            <a:off x="2362200" y="1905000"/>
            <a:ext cx="4800600" cy="9906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A50021"/>
                </a:solidFill>
                <a:latin typeface="Arial Black"/>
              </a:rPr>
              <a:t>Power of Attorney</a:t>
            </a:r>
          </a:p>
        </p:txBody>
      </p:sp>
      <p:pic>
        <p:nvPicPr>
          <p:cNvPr id="11269" name="Picture 5" descr="mshn4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9718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990600"/>
          </a:xfrm>
        </p:spPr>
        <p:txBody>
          <a:bodyPr rtlCol="0">
            <a:normAutofit/>
          </a:bodyPr>
          <a:lstStyle/>
          <a:p>
            <a:pPr fontAlgn="auto">
              <a:spcAft>
                <a:spcPts val="0"/>
              </a:spcAft>
              <a:defRPr/>
            </a:pPr>
            <a:r>
              <a:rPr lang="en-US" altLang="en-US" sz="4000" dirty="0"/>
              <a:t>Powers of Attorney Decisions</a:t>
            </a:r>
          </a:p>
        </p:txBody>
      </p:sp>
      <p:sp>
        <p:nvSpPr>
          <p:cNvPr id="12291" name="Rectangle 3"/>
          <p:cNvSpPr>
            <a:spLocks noGrp="1" noChangeArrowheads="1"/>
          </p:cNvSpPr>
          <p:nvPr>
            <p:ph idx="1"/>
          </p:nvPr>
        </p:nvSpPr>
        <p:spPr/>
        <p:txBody>
          <a:bodyPr/>
          <a:lstStyle/>
          <a:p>
            <a:r>
              <a:rPr lang="en-US" altLang="en-US" sz="2000" dirty="0"/>
              <a:t>Who should be named agent? What if you don’t have reliable people? Worse, what if you think you have reliable people but you don’t?</a:t>
            </a:r>
          </a:p>
          <a:p>
            <a:r>
              <a:rPr lang="en-US" altLang="en-US" sz="2000" dirty="0"/>
              <a:t>Gift powers have been standard. Should they be? Might it be safer, to prevent elder financial abuse, to prohibit gifts?</a:t>
            </a:r>
          </a:p>
          <a:p>
            <a:r>
              <a:rPr lang="en-US" altLang="en-US" sz="2000" dirty="0"/>
              <a:t>More complex tax powers for the wealthy and even others:</a:t>
            </a:r>
          </a:p>
          <a:p>
            <a:pPr lvl="1"/>
            <a:r>
              <a:rPr lang="en-US" altLang="en-US" sz="2000" dirty="0"/>
              <a:t>What about gifts of remaining gift tax exemption?</a:t>
            </a:r>
          </a:p>
          <a:p>
            <a:pPr lvl="1"/>
            <a:r>
              <a:rPr lang="en-US" altLang="en-US" sz="2000" dirty="0"/>
              <a:t>The right to continue your pattern of charitable giving?</a:t>
            </a:r>
          </a:p>
          <a:p>
            <a:r>
              <a:rPr lang="en-US" altLang="en-US" sz="2000" dirty="0"/>
              <a:t>Consider practical steps to make the power of attorney effective.</a:t>
            </a:r>
          </a:p>
          <a:p>
            <a:pPr lvl="1"/>
            <a:r>
              <a:rPr lang="en-US" altLang="en-US" sz="2000" dirty="0"/>
              <a:t>Just having a document is not enough to protect you.</a:t>
            </a:r>
          </a:p>
          <a:p>
            <a:pPr lvl="1"/>
            <a:r>
              <a:rPr lang="en-US" altLang="en-US" sz="2000" dirty="0"/>
              <a:t>Consolidated and simplify financial holdings.</a:t>
            </a:r>
          </a:p>
          <a:p>
            <a:pPr lvl="1"/>
            <a:r>
              <a:rPr lang="en-US" altLang="en-US" sz="2000" dirty="0"/>
              <a:t>Organize and automate records.</a:t>
            </a:r>
          </a:p>
          <a:p>
            <a:pPr lvl="1"/>
            <a:r>
              <a:rPr lang="en-US" altLang="en-US" sz="2000" dirty="0"/>
              <a:t>Bills and deposits on automatic.</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fontAlgn="auto">
              <a:spcAft>
                <a:spcPts val="0"/>
              </a:spcAft>
              <a:defRPr/>
            </a:pPr>
            <a:r>
              <a:rPr lang="en-US" sz="4400" dirty="0">
                <a:solidFill>
                  <a:schemeClr val="tx2"/>
                </a:solidFill>
              </a:rPr>
              <a:t>Building Your Estate Planning Practice:</a:t>
            </a:r>
            <a:br>
              <a:rPr lang="en-US" sz="4400" dirty="0">
                <a:solidFill>
                  <a:schemeClr val="tx2"/>
                </a:solidFill>
              </a:rPr>
            </a:br>
            <a:r>
              <a:rPr lang="en-US" sz="2400" dirty="0">
                <a:solidFill>
                  <a:schemeClr val="tx2"/>
                </a:solidFill>
              </a:rPr>
              <a:t>Marketing Services to Clients </a:t>
            </a:r>
            <a:br>
              <a:rPr lang="en-US" sz="2400" dirty="0">
                <a:solidFill>
                  <a:schemeClr val="tx2"/>
                </a:solidFill>
              </a:rPr>
            </a:br>
            <a:r>
              <a:rPr lang="en-US" sz="2400" dirty="0">
                <a:solidFill>
                  <a:schemeClr val="tx2"/>
                </a:solidFill>
              </a:rPr>
              <a:t>Not Paying Estate Tax</a:t>
            </a:r>
            <a:endParaRPr lang="en-US" altLang="en-US" sz="4400" dirty="0">
              <a:solidFill>
                <a:schemeClr val="tx2"/>
              </a:solidFill>
            </a:endParaRPr>
          </a:p>
        </p:txBody>
      </p:sp>
      <p:sp>
        <p:nvSpPr>
          <p:cNvPr id="3075" name="Rectangle 3"/>
          <p:cNvSpPr>
            <a:spLocks noGrp="1" noChangeArrowheads="1"/>
          </p:cNvSpPr>
          <p:nvPr>
            <p:ph type="subTitle" idx="1"/>
          </p:nvPr>
        </p:nvSpPr>
        <p:spPr/>
        <p:txBody>
          <a:bodyPr/>
          <a:lstStyle/>
          <a:p>
            <a:pPr eaLnBrk="1" hangingPunct="1"/>
            <a:endParaRPr lang="en-US" altLang="en-US" sz="2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304" y="6096000"/>
            <a:ext cx="1596966" cy="4831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30" y="5604114"/>
            <a:ext cx="1886527" cy="1220694"/>
          </a:xfrm>
          <a:prstGeom prst="rect">
            <a:avLst/>
          </a:prstGeom>
        </p:spPr>
      </p:pic>
      <p:sp>
        <p:nvSpPr>
          <p:cNvPr id="5" name="Slide Number Placeholder 4"/>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512CA7-9ABB-4E7F-87A3-5B30D1E5FAEE}"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en-US" sz="2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8" name="Content Placeholder 5">
            <a:extLst>
              <a:ext uri="{FF2B5EF4-FFF2-40B4-BE49-F238E27FC236}">
                <a16:creationId xmlns:a16="http://schemas.microsoft.com/office/drawing/2014/main" id="{90A77F43-E104-4317-91A5-674832640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7628" y="5055906"/>
            <a:ext cx="2732318" cy="68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B469519-E19C-4C9E-A7CE-50F79ABC5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304054"/>
            <a:ext cx="2316838" cy="427241"/>
          </a:xfrm>
          <a:prstGeom prst="rect">
            <a:avLst/>
          </a:prstGeom>
        </p:spPr>
      </p:pic>
      <p:pic>
        <p:nvPicPr>
          <p:cNvPr id="10" name="Picture 2" descr="Image result for marketing clip art">
            <a:extLst>
              <a:ext uri="{FF2B5EF4-FFF2-40B4-BE49-F238E27FC236}">
                <a16:creationId xmlns:a16="http://schemas.microsoft.com/office/drawing/2014/main" id="{E8D05B9F-53F4-4A22-9BB5-7E7222EBF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243" y="2995612"/>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dirty="0"/>
              <a:t>Step 3: Designate a Person to Make Health Care Decisions and Access Medical Records</a:t>
            </a:r>
          </a:p>
        </p:txBody>
      </p:sp>
      <p:sp>
        <p:nvSpPr>
          <p:cNvPr id="13315" name="Rectangle 3"/>
          <p:cNvSpPr>
            <a:spLocks noGrp="1" noChangeArrowheads="1"/>
          </p:cNvSpPr>
          <p:nvPr>
            <p:ph idx="1"/>
          </p:nvPr>
        </p:nvSpPr>
        <p:spPr>
          <a:xfrm>
            <a:off x="914400" y="3429000"/>
            <a:ext cx="7543800" cy="4114800"/>
          </a:xfrm>
        </p:spPr>
        <p:txBody>
          <a:bodyPr/>
          <a:lstStyle/>
          <a:p>
            <a:r>
              <a:rPr lang="en-US" altLang="en-US" dirty="0"/>
              <a:t>Agent </a:t>
            </a:r>
            <a:r>
              <a:rPr lang="en-US" altLang="en-US" sz="2400" dirty="0"/>
              <a:t>(successors).</a:t>
            </a:r>
          </a:p>
          <a:p>
            <a:r>
              <a:rPr lang="en-US" altLang="en-US" dirty="0"/>
              <a:t>Powers </a:t>
            </a:r>
            <a:r>
              <a:rPr lang="en-US" altLang="en-US" sz="2400" dirty="0"/>
              <a:t>(religion).</a:t>
            </a:r>
          </a:p>
          <a:p>
            <a:r>
              <a:rPr lang="en-US" altLang="en-US" dirty="0"/>
              <a:t>Signature </a:t>
            </a:r>
            <a:r>
              <a:rPr lang="en-US" altLang="en-US" sz="2000" dirty="0"/>
              <a:t>(State law).</a:t>
            </a:r>
          </a:p>
          <a:p>
            <a:r>
              <a:rPr lang="en-US" altLang="en-US" dirty="0"/>
              <a:t>Move </a:t>
            </a:r>
            <a:r>
              <a:rPr lang="en-US" altLang="en-US" sz="2400" dirty="0"/>
              <a:t>(state; facility).</a:t>
            </a:r>
          </a:p>
          <a:p>
            <a:r>
              <a:rPr lang="en-US" altLang="en-US" dirty="0"/>
              <a:t>HIPAA Release.</a:t>
            </a:r>
          </a:p>
        </p:txBody>
      </p:sp>
      <p:sp>
        <p:nvSpPr>
          <p:cNvPr id="13316" name="WordArt 4"/>
          <p:cNvSpPr>
            <a:spLocks noChangeArrowheads="1" noChangeShapeType="1" noTextEdit="1"/>
          </p:cNvSpPr>
          <p:nvPr/>
        </p:nvSpPr>
        <p:spPr bwMode="auto">
          <a:xfrm>
            <a:off x="1066800" y="1981200"/>
            <a:ext cx="45339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Health Care Proxy</a:t>
            </a:r>
          </a:p>
        </p:txBody>
      </p:sp>
      <p:sp>
        <p:nvSpPr>
          <p:cNvPr id="13317" name="WordArt 5"/>
          <p:cNvSpPr>
            <a:spLocks noChangeArrowheads="1" noChangeShapeType="1" noTextEdit="1"/>
          </p:cNvSpPr>
          <p:nvPr/>
        </p:nvSpPr>
        <p:spPr bwMode="auto">
          <a:xfrm>
            <a:off x="1066800" y="2667000"/>
            <a:ext cx="661035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a:rPr>
              <a:t>Medical Power of Attorney</a:t>
            </a:r>
          </a:p>
        </p:txBody>
      </p:sp>
      <p:pic>
        <p:nvPicPr>
          <p:cNvPr id="13318" name="Picture 6" descr="9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7345"/>
            <a:ext cx="8229600" cy="1143000"/>
          </a:xfrm>
        </p:spPr>
        <p:txBody>
          <a:bodyPr rtlCol="0">
            <a:normAutofit fontScale="90000"/>
          </a:bodyPr>
          <a:lstStyle/>
          <a:p>
            <a:pPr fontAlgn="auto">
              <a:spcAft>
                <a:spcPts val="0"/>
              </a:spcAft>
              <a:defRPr/>
            </a:pPr>
            <a:r>
              <a:rPr lang="en-US" altLang="en-US" dirty="0"/>
              <a:t>Step 4: Other Health Care Documents</a:t>
            </a:r>
          </a:p>
        </p:txBody>
      </p:sp>
      <p:pic>
        <p:nvPicPr>
          <p:cNvPr id="14339" name="Picture 4" descr="health_20081107_livingwills_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WordArt 6"/>
          <p:cNvSpPr>
            <a:spLocks noChangeArrowheads="1" noChangeShapeType="1" noTextEdit="1"/>
          </p:cNvSpPr>
          <p:nvPr/>
        </p:nvSpPr>
        <p:spPr bwMode="auto">
          <a:xfrm>
            <a:off x="2133600" y="2209800"/>
            <a:ext cx="504825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99"/>
                </a:solidFill>
                <a:latin typeface="Arial Black"/>
              </a:rPr>
              <a:t>Prepare a Living Will</a:t>
            </a:r>
          </a:p>
        </p:txBody>
      </p:sp>
      <p:pic>
        <p:nvPicPr>
          <p:cNvPr id="14341" name="Picture 7" descr="life-cho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t>Health Care Document Considerations</a:t>
            </a:r>
          </a:p>
        </p:txBody>
      </p:sp>
      <p:sp>
        <p:nvSpPr>
          <p:cNvPr id="3" name="Content Placeholder 2"/>
          <p:cNvSpPr>
            <a:spLocks noGrp="1"/>
          </p:cNvSpPr>
          <p:nvPr>
            <p:ph idx="1"/>
          </p:nvPr>
        </p:nvSpPr>
        <p:spPr/>
        <p:txBody>
          <a:bodyPr/>
          <a:lstStyle/>
          <a:p>
            <a:r>
              <a:rPr lang="en-US" sz="2400" dirty="0"/>
              <a:t>HIPAA Release (Health Insurance Portability Accountability Act) – authorizes someone to access medical records and speak with physicians.</a:t>
            </a:r>
          </a:p>
          <a:p>
            <a:r>
              <a:rPr lang="en-US" sz="2400" dirty="0"/>
              <a:t>Living Wills – Statement of health care wishes. </a:t>
            </a:r>
          </a:p>
          <a:p>
            <a:pPr lvl="1"/>
            <a:r>
              <a:rPr lang="en-US" sz="2000" dirty="0"/>
              <a:t>Address end of life decision making, funeral/burial. </a:t>
            </a:r>
          </a:p>
          <a:p>
            <a:pPr lvl="1"/>
            <a:r>
              <a:rPr lang="en-US" sz="2000" dirty="0"/>
              <a:t>Organ donations.</a:t>
            </a:r>
          </a:p>
          <a:p>
            <a:pPr lvl="1"/>
            <a:r>
              <a:rPr lang="en-US" sz="2000" dirty="0"/>
              <a:t>Nutrition and hydration.</a:t>
            </a:r>
          </a:p>
          <a:p>
            <a:pPr lvl="1"/>
            <a:r>
              <a:rPr lang="en-US" sz="2000" dirty="0"/>
              <a:t>Specify religious considerations.</a:t>
            </a:r>
          </a:p>
          <a:p>
            <a:r>
              <a:rPr lang="en-US" sz="2400" dirty="0"/>
              <a:t>POLST (Physician Order Life Sustaining Treatment) – permitted in more than 40 states. A statement in your patient chart prepared by your physician to govern end of life decisions.</a:t>
            </a:r>
          </a:p>
        </p:txBody>
      </p:sp>
      <p:sp>
        <p:nvSpPr>
          <p:cNvPr id="6" name="Slide Number Placeholder 5"/>
          <p:cNvSpPr>
            <a:spLocks noGrp="1"/>
          </p:cNvSpPr>
          <p:nvPr>
            <p:ph type="sldNum" sz="quarter" idx="12"/>
          </p:nvPr>
        </p:nvSpPr>
        <p:spPr/>
        <p:txBody>
          <a:bodyPr/>
          <a:lstStyle/>
          <a:p>
            <a:pPr>
              <a:defRPr/>
            </a:pPr>
            <a:fld id="{4893225C-DBEF-42AD-A1A2-EEA912033DCC}" type="slidenum">
              <a:rPr lang="en-US" altLang="en-US" smtClean="0"/>
              <a:pPr>
                <a:defRPr/>
              </a:pPr>
              <a:t>22</a:t>
            </a:fld>
            <a:endParaRPr lang="en-US" altLang="en-US" dirty="0"/>
          </a:p>
        </p:txBody>
      </p:sp>
    </p:spTree>
    <p:extLst>
      <p:ext uri="{BB962C8B-B14F-4D97-AF65-F5344CB8AC3E}">
        <p14:creationId xmlns:p14="http://schemas.microsoft.com/office/powerpoint/2010/main" val="413344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9378"/>
            <a:ext cx="8229600" cy="1143000"/>
          </a:xfrm>
        </p:spPr>
        <p:txBody>
          <a:bodyPr/>
          <a:lstStyle/>
          <a:p>
            <a:r>
              <a:rPr lang="en-US" altLang="en-US" sz="3600" dirty="0"/>
              <a:t>Step 5: Planning For Minor Children</a:t>
            </a:r>
          </a:p>
        </p:txBody>
      </p:sp>
      <p:sp>
        <p:nvSpPr>
          <p:cNvPr id="15363" name="Rectangle 3"/>
          <p:cNvSpPr>
            <a:spLocks noGrp="1" noChangeArrowheads="1"/>
          </p:cNvSpPr>
          <p:nvPr>
            <p:ph idx="1"/>
          </p:nvPr>
        </p:nvSpPr>
        <p:spPr/>
        <p:txBody>
          <a:bodyPr/>
          <a:lstStyle/>
          <a:p>
            <a:r>
              <a:rPr lang="en-US" altLang="en-US" dirty="0"/>
              <a:t>Disclose a child’s care information.</a:t>
            </a:r>
          </a:p>
          <a:p>
            <a:r>
              <a:rPr lang="en-US" altLang="en-US" dirty="0"/>
              <a:t>Plan for medical emergencies.</a:t>
            </a:r>
          </a:p>
          <a:p>
            <a:r>
              <a:rPr lang="en-US" altLang="en-US" dirty="0"/>
              <a:t>529 plans.</a:t>
            </a:r>
          </a:p>
          <a:p>
            <a:r>
              <a:rPr lang="en-US" altLang="en-US" dirty="0"/>
              <a:t>Trust for child in your will.</a:t>
            </a:r>
          </a:p>
        </p:txBody>
      </p:sp>
      <p:pic>
        <p:nvPicPr>
          <p:cNvPr id="15364" name="Picture 4" descr="Childcare30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749700"/>
            <a:ext cx="3200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0"/>
            <a:ext cx="8229600" cy="1143000"/>
          </a:xfrm>
        </p:spPr>
        <p:txBody>
          <a:bodyPr rtlCol="0">
            <a:normAutofit/>
          </a:bodyPr>
          <a:lstStyle/>
          <a:p>
            <a:pPr fontAlgn="auto">
              <a:spcAft>
                <a:spcPts val="0"/>
              </a:spcAft>
              <a:defRPr/>
            </a:pPr>
            <a:r>
              <a:rPr lang="en-US" altLang="en-US" dirty="0"/>
              <a:t>Planning For Children</a:t>
            </a:r>
          </a:p>
        </p:txBody>
      </p:sp>
      <p:sp>
        <p:nvSpPr>
          <p:cNvPr id="72707" name="Rectangle 3"/>
          <p:cNvSpPr>
            <a:spLocks noGrp="1" noChangeArrowheads="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altLang="en-US" sz="2800" dirty="0"/>
              <a:t>How do you define “children” in your legal documents? Does that include those you want, but exclude those you don’t want provided for? Consider adopted children, out of wedlock, reproductive technologies, etc.</a:t>
            </a:r>
          </a:p>
          <a:p>
            <a:pPr fontAlgn="auto">
              <a:spcAft>
                <a:spcPts val="0"/>
              </a:spcAft>
              <a:buFont typeface="Arial" panose="020B0604020202020204" pitchFamily="34" charset="0"/>
              <a:buChar char="•"/>
              <a:defRPr/>
            </a:pPr>
            <a:r>
              <a:rPr lang="en-US" altLang="en-US" sz="2800" dirty="0"/>
              <a:t>Should you take special precautions in your planning for a special needs child? Be certain planning for a special child contemplates your disability, the child’s unique circumstances, and potential changes.</a:t>
            </a:r>
          </a:p>
          <a:p>
            <a:pPr fontAlgn="auto">
              <a:spcAft>
                <a:spcPts val="0"/>
              </a:spcAft>
              <a:buFont typeface="Arial" panose="020B0604020202020204" pitchFamily="34" charset="0"/>
              <a:buChar char="•"/>
              <a:defRPr/>
            </a:pPr>
            <a:r>
              <a:rPr lang="en-US" altLang="en-US" sz="2800" dirty="0"/>
              <a:t>How do you plan for boomerang children (adult children who move back home)? Do you permit their support? How much? What about other children?</a:t>
            </a:r>
          </a:p>
          <a:p>
            <a:pPr fontAlgn="auto">
              <a:spcAft>
                <a:spcPts val="0"/>
              </a:spcAft>
              <a:buFont typeface="Arial" panose="020B0604020202020204" pitchFamily="34" charset="0"/>
              <a:buChar char="•"/>
              <a:defRPr/>
            </a:pPr>
            <a:r>
              <a:rPr lang="en-US" altLang="en-US" sz="2800" dirty="0"/>
              <a:t>How do you factor in current or future assistance for children (even adult children) into your financial plan?</a:t>
            </a:r>
          </a:p>
          <a:p>
            <a:pPr fontAlgn="auto">
              <a:spcAft>
                <a:spcPts val="0"/>
              </a:spcAft>
              <a:buFont typeface="Arial" panose="020B0604020202020204" pitchFamily="34" charset="0"/>
              <a:buChar char="•"/>
              <a:defRPr/>
            </a:pPr>
            <a:r>
              <a:rPr lang="en-US" altLang="en-US" sz="2800" dirty="0"/>
              <a:t>Do you have adequate life</a:t>
            </a:r>
            <a:r>
              <a:rPr lang="en-US" altLang="en-US" sz="2800" dirty="0">
                <a:solidFill>
                  <a:srgbClr val="FF0000"/>
                </a:solidFill>
              </a:rPr>
              <a:t> </a:t>
            </a:r>
            <a:r>
              <a:rPr lang="en-US" altLang="en-US" sz="2800" dirty="0"/>
              <a:t>and disability insurance to protect your children?</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43000"/>
          </a:xfrm>
        </p:spPr>
        <p:txBody>
          <a:bodyPr rtlCol="0">
            <a:normAutofit/>
          </a:bodyPr>
          <a:lstStyle/>
          <a:p>
            <a:pPr fontAlgn="auto">
              <a:spcAft>
                <a:spcPts val="0"/>
              </a:spcAft>
              <a:defRPr/>
            </a:pPr>
            <a:r>
              <a:rPr lang="en-US" altLang="en-US" sz="4000" dirty="0"/>
              <a:t>Planning For Children</a:t>
            </a:r>
          </a:p>
        </p:txBody>
      </p:sp>
      <p:sp>
        <p:nvSpPr>
          <p:cNvPr id="72707" name="Rectangle 3"/>
          <p:cNvSpPr>
            <a:spLocks noGrp="1" noChangeArrowheads="1"/>
          </p:cNvSpPr>
          <p:nvPr>
            <p:ph idx="1"/>
          </p:nvPr>
        </p:nvSpPr>
        <p:spPr>
          <a:xfrm>
            <a:off x="381000" y="1143000"/>
            <a:ext cx="8763000" cy="4525963"/>
          </a:xfrm>
        </p:spPr>
        <p:txBody>
          <a:bodyPr rtlCol="0">
            <a:noAutofit/>
          </a:bodyPr>
          <a:lstStyle/>
          <a:p>
            <a:pPr fontAlgn="auto">
              <a:spcAft>
                <a:spcPts val="0"/>
              </a:spcAft>
              <a:buFont typeface="Arial" panose="020B0604020202020204" pitchFamily="34" charset="0"/>
              <a:buChar char="•"/>
              <a:defRPr/>
            </a:pPr>
            <a:r>
              <a:rPr lang="en-US" altLang="en-US" sz="2000" dirty="0"/>
              <a:t>Why ever set up a child or grandchild’s trust? Does it ever make sense? In many cases a trust for your spouse/partner and all children and descendants may be more advantageous. Why leave out your spouse? What if you need access to the money?</a:t>
            </a:r>
          </a:p>
          <a:p>
            <a:pPr fontAlgn="auto">
              <a:spcAft>
                <a:spcPts val="0"/>
              </a:spcAft>
              <a:buFont typeface="Arial" panose="020B0604020202020204" pitchFamily="34" charset="0"/>
              <a:buChar char="•"/>
              <a:defRPr/>
            </a:pPr>
            <a:r>
              <a:rPr lang="en-US" altLang="en-US" sz="2000" dirty="0"/>
              <a:t>Modern trust drafting:</a:t>
            </a:r>
          </a:p>
          <a:p>
            <a:pPr lvl="1" fontAlgn="auto">
              <a:spcAft>
                <a:spcPts val="0"/>
              </a:spcAft>
              <a:buFont typeface="Arial" panose="020B0604020202020204" pitchFamily="34" charset="0"/>
              <a:buChar char="–"/>
              <a:defRPr/>
            </a:pPr>
            <a:r>
              <a:rPr lang="en-US" altLang="en-US" sz="2000" dirty="0"/>
              <a:t>Create a dynastic trust to benefit spouse and all descendants. Why lose ability to benefit as it provides no tax or asset protection advantage?</a:t>
            </a:r>
          </a:p>
          <a:p>
            <a:pPr lvl="1" fontAlgn="auto">
              <a:spcAft>
                <a:spcPts val="0"/>
              </a:spcAft>
              <a:buFont typeface="Arial" panose="020B0604020202020204" pitchFamily="34" charset="0"/>
              <a:buChar char="–"/>
              <a:defRPr/>
            </a:pPr>
            <a:r>
              <a:rPr lang="en-US" altLang="en-US" sz="2000" dirty="0"/>
              <a:t>Broad class of beneficiaries to maximize income tax shifting?</a:t>
            </a:r>
          </a:p>
          <a:p>
            <a:pPr lvl="1" fontAlgn="auto">
              <a:spcAft>
                <a:spcPts val="0"/>
              </a:spcAft>
              <a:buFont typeface="Arial" panose="020B0604020202020204" pitchFamily="34" charset="0"/>
              <a:buChar char="–"/>
              <a:defRPr/>
            </a:pPr>
            <a:r>
              <a:rPr lang="en-US" altLang="en-US" sz="2000" dirty="0"/>
              <a:t>Creative use of general powers of appointment to maximize basis step up.</a:t>
            </a:r>
          </a:p>
          <a:p>
            <a:pPr lvl="1" fontAlgn="auto">
              <a:spcAft>
                <a:spcPts val="0"/>
              </a:spcAft>
              <a:buFont typeface="Arial" panose="020B0604020202020204" pitchFamily="34" charset="0"/>
              <a:buChar char="–"/>
              <a:defRPr/>
            </a:pPr>
            <a:r>
              <a:rPr lang="en-US" altLang="en-US" sz="2000" dirty="0"/>
              <a:t>Powers of appointment, decanting provisions, trust protectors, and more techniques to add flexibility.</a:t>
            </a:r>
          </a:p>
          <a:p>
            <a:pPr lvl="1" fontAlgn="auto">
              <a:spcAft>
                <a:spcPts val="0"/>
              </a:spcAft>
              <a:buFont typeface="Arial" panose="020B0604020202020204" pitchFamily="34" charset="0"/>
              <a:buChar char="–"/>
              <a:defRPr/>
            </a:pPr>
            <a:r>
              <a:rPr lang="en-US" altLang="en-US" sz="2000" dirty="0"/>
              <a:t>New positions/roles: trust protectors, loan directors, administrative trustees, etc.</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25</a:t>
            </a:fld>
            <a:endParaRPr lang="en-US" altLang="en-US" dirty="0"/>
          </a:p>
        </p:txBody>
      </p:sp>
    </p:spTree>
    <p:extLst>
      <p:ext uri="{BB962C8B-B14F-4D97-AF65-F5344CB8AC3E}">
        <p14:creationId xmlns:p14="http://schemas.microsoft.com/office/powerpoint/2010/main" val="377565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dirty="0"/>
              <a:t>Step 6: Sign a Will</a:t>
            </a:r>
          </a:p>
        </p:txBody>
      </p:sp>
      <p:sp>
        <p:nvSpPr>
          <p:cNvPr id="17411" name="WordArt 4"/>
          <p:cNvSpPr>
            <a:spLocks noChangeArrowheads="1" noChangeShapeType="1" noTextEdit="1"/>
          </p:cNvSpPr>
          <p:nvPr/>
        </p:nvSpPr>
        <p:spPr bwMode="auto">
          <a:xfrm>
            <a:off x="914400" y="5029200"/>
            <a:ext cx="8001000" cy="128587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FF"/>
                </a:solidFill>
                <a:latin typeface="Arial Black"/>
              </a:rPr>
              <a:t>A legal document to designate</a:t>
            </a:r>
          </a:p>
          <a:p>
            <a:pPr algn="ctr"/>
            <a:r>
              <a:rPr lang="en-US" sz="2400" kern="10" dirty="0">
                <a:ln w="9525">
                  <a:solidFill>
                    <a:srgbClr val="000000"/>
                  </a:solidFill>
                  <a:round/>
                  <a:headEnd/>
                  <a:tailEnd/>
                </a:ln>
                <a:solidFill>
                  <a:srgbClr val="FFFFFF"/>
                </a:solidFill>
                <a:latin typeface="Arial Black"/>
              </a:rPr>
              <a:t> where your assets should</a:t>
            </a:r>
          </a:p>
          <a:p>
            <a:pPr algn="ctr"/>
            <a:r>
              <a:rPr lang="en-US" sz="2400" kern="10" dirty="0">
                <a:ln w="9525">
                  <a:solidFill>
                    <a:srgbClr val="000000"/>
                  </a:solidFill>
                  <a:round/>
                  <a:headEnd/>
                  <a:tailEnd/>
                </a:ln>
                <a:solidFill>
                  <a:srgbClr val="FFFFFF"/>
                </a:solidFill>
                <a:latin typeface="Arial Black"/>
              </a:rPr>
              <a:t> be distributed in the event of death</a:t>
            </a:r>
          </a:p>
        </p:txBody>
      </p:sp>
      <p:pic>
        <p:nvPicPr>
          <p:cNvPr id="17412" name="Picture 5" descr="special_features-celebrity_wil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05000"/>
            <a:ext cx="505301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8229600" cy="1143000"/>
          </a:xfrm>
        </p:spPr>
        <p:txBody>
          <a:bodyPr/>
          <a:lstStyle/>
          <a:p>
            <a:r>
              <a:rPr lang="en-US" altLang="en-US" sz="3600" dirty="0"/>
              <a:t>Wills – Not The Only Document to Consider</a:t>
            </a:r>
          </a:p>
        </p:txBody>
      </p:sp>
      <p:sp>
        <p:nvSpPr>
          <p:cNvPr id="72707" name="Rectangle 3"/>
          <p:cNvSpPr>
            <a:spLocks noGrp="1" noChangeArrowheads="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altLang="en-US" sz="2800" dirty="0"/>
              <a:t>Most consumers focus on the contents of their wills. While this is appropriate for many people, consider that many (even most) of their assets may pass outside of their will. This could be based on:</a:t>
            </a:r>
          </a:p>
          <a:p>
            <a:pPr lvl="1" fontAlgn="auto">
              <a:spcAft>
                <a:spcPts val="0"/>
              </a:spcAft>
              <a:buFont typeface="Arial" panose="020B0604020202020204" pitchFamily="34" charset="0"/>
              <a:buChar char="–"/>
              <a:defRPr/>
            </a:pPr>
            <a:r>
              <a:rPr lang="en-US" altLang="en-US" sz="2400" dirty="0"/>
              <a:t>Beneficiary designation forms (e.g., for your IRA and life insurance.) </a:t>
            </a:r>
          </a:p>
          <a:p>
            <a:pPr lvl="1" fontAlgn="auto">
              <a:spcAft>
                <a:spcPts val="0"/>
              </a:spcAft>
              <a:buFont typeface="Arial" panose="020B0604020202020204" pitchFamily="34" charset="0"/>
              <a:buChar char="–"/>
              <a:defRPr/>
            </a:pPr>
            <a:r>
              <a:rPr lang="en-US" altLang="en-US" sz="2400" dirty="0"/>
              <a:t>On how accounts are owned (titled) (e.g., a bank account that is Pay On Death to a child, joint accounts, etc.)</a:t>
            </a:r>
          </a:p>
          <a:p>
            <a:pPr lvl="1" fontAlgn="auto">
              <a:spcAft>
                <a:spcPts val="0"/>
              </a:spcAft>
              <a:buFont typeface="Arial" panose="020B0604020202020204" pitchFamily="34" charset="0"/>
              <a:buChar char="–"/>
              <a:defRPr/>
            </a:pPr>
            <a:r>
              <a:rPr lang="en-US" altLang="en-US" sz="2400" dirty="0"/>
              <a:t>On legal documents (e.g., a deed that has your house owned jointly with a spouse or an heir.)</a:t>
            </a:r>
          </a:p>
          <a:p>
            <a:pPr fontAlgn="auto">
              <a:spcAft>
                <a:spcPts val="0"/>
              </a:spcAft>
              <a:buFont typeface="Arial" panose="020B0604020202020204" pitchFamily="34" charset="0"/>
              <a:buChar char="•"/>
              <a:defRPr/>
            </a:pPr>
            <a:r>
              <a:rPr lang="en-US" altLang="en-US" sz="2800" dirty="0"/>
              <a:t>Coordinate all of these different “transfers” to be sure your intent is really met. This is just one critical example why merely procuring a will or other document often won’t address your real planning needs. You need a more comprehensive approach.</a:t>
            </a:r>
          </a:p>
          <a:p>
            <a:pPr fontAlgn="auto">
              <a:spcAft>
                <a:spcPts val="0"/>
              </a:spcAft>
              <a:buFont typeface="Arial" panose="020B0604020202020204" pitchFamily="34" charset="0"/>
              <a:buChar char="•"/>
              <a:defRPr/>
            </a:pPr>
            <a:r>
              <a:rPr lang="en-US" altLang="en-US" sz="2800" dirty="0"/>
              <a:t>Few consumers understand the implications of title and beneficiary designations and too often neglect the importance of their other planning. Ideally, all of this should be confirmed and coordinated with your financial adviser/investment firms.</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dirty="0"/>
              <a:t>Wills – If Your Wealth Increases or Circumstances are Complex?</a:t>
            </a:r>
          </a:p>
        </p:txBody>
      </p:sp>
      <p:sp>
        <p:nvSpPr>
          <p:cNvPr id="72707" name="Rectangle 3"/>
          <p:cNvSpPr>
            <a:spLocks noGrp="1" noChangeArrowheads="1"/>
          </p:cNvSpPr>
          <p:nvPr>
            <p:ph idx="1"/>
          </p:nvPr>
        </p:nvSpPr>
        <p:spPr/>
        <p:txBody>
          <a:bodyPr rtlCol="0">
            <a:normAutofit fontScale="77500" lnSpcReduction="20000"/>
          </a:bodyPr>
          <a:lstStyle/>
          <a:p>
            <a:pPr fontAlgn="auto">
              <a:spcAft>
                <a:spcPts val="0"/>
              </a:spcAft>
              <a:buFont typeface="Arial" panose="020B0604020202020204" pitchFamily="34" charset="0"/>
              <a:buChar char="•"/>
              <a:defRPr/>
            </a:pPr>
            <a:r>
              <a:rPr lang="en-US" altLang="en-US" sz="2800" dirty="0"/>
              <a:t>Consider using a revocable trust as your primary document.</a:t>
            </a:r>
          </a:p>
          <a:p>
            <a:pPr fontAlgn="auto">
              <a:spcAft>
                <a:spcPts val="0"/>
              </a:spcAft>
              <a:buFont typeface="Arial" panose="020B0604020202020204" pitchFamily="34" charset="0"/>
              <a:buChar char="•"/>
              <a:defRPr/>
            </a:pPr>
            <a:r>
              <a:rPr lang="en-US" altLang="en-US" sz="2800" dirty="0"/>
              <a:t>Do not rely automatically on testamentary dispositions under your will. Consider instead making gifts or even creating more robust lifetime trusts in a trust friendly jurisdiction like Delaware.</a:t>
            </a:r>
          </a:p>
          <a:p>
            <a:pPr fontAlgn="auto">
              <a:spcAft>
                <a:spcPts val="0"/>
              </a:spcAft>
              <a:buFont typeface="Arial" panose="020B0604020202020204" pitchFamily="34" charset="0"/>
              <a:buChar char="•"/>
              <a:defRPr/>
            </a:pPr>
            <a:r>
              <a:rPr lang="en-US" altLang="en-US" sz="2800" dirty="0"/>
              <a:t>Bypass trusts – Consider new powers to distribute capital gains as part of trust accounting income, powers of appointment to cause estate tax inclusion, naming broader class of beneficiaries to shift income to lower brackets, and more.</a:t>
            </a:r>
          </a:p>
          <a:p>
            <a:pPr fontAlgn="auto">
              <a:spcAft>
                <a:spcPts val="0"/>
              </a:spcAft>
              <a:buFont typeface="Arial" panose="020B0604020202020204" pitchFamily="34" charset="0"/>
              <a:buChar char="•"/>
              <a:defRPr/>
            </a:pPr>
            <a:r>
              <a:rPr lang="en-US" altLang="en-US" sz="2800" dirty="0"/>
              <a:t>QTIP Trusts – plan for 2519 disclaimer, or even a so-called “Clayton QTIP” rather than disclaimer, for more flexibility and perhaps tax benefits.</a:t>
            </a:r>
          </a:p>
          <a:p>
            <a:pPr fontAlgn="auto">
              <a:spcAft>
                <a:spcPts val="0"/>
              </a:spcAft>
              <a:buFont typeface="Arial" panose="020B0604020202020204" pitchFamily="34" charset="0"/>
              <a:buChar char="•"/>
              <a:defRPr/>
            </a:pPr>
            <a:r>
              <a:rPr lang="en-US" altLang="en-US" sz="2800" dirty="0"/>
              <a:t>Investment allocation permitted to consider overall family investment allocation and tax status of each trust so can maximize tax and other benefits.</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28</a:t>
            </a:fld>
            <a:endParaRPr lang="en-US" altLang="en-US" dirty="0"/>
          </a:p>
        </p:txBody>
      </p:sp>
    </p:spTree>
    <p:extLst>
      <p:ext uri="{BB962C8B-B14F-4D97-AF65-F5344CB8AC3E}">
        <p14:creationId xmlns:p14="http://schemas.microsoft.com/office/powerpoint/2010/main" val="24955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382000" cy="1143000"/>
          </a:xfrm>
        </p:spPr>
        <p:txBody>
          <a:bodyPr rtlCol="0">
            <a:normAutofit fontScale="90000"/>
          </a:bodyPr>
          <a:lstStyle/>
          <a:p>
            <a:pPr fontAlgn="auto">
              <a:spcAft>
                <a:spcPts val="0"/>
              </a:spcAft>
              <a:defRPr/>
            </a:pPr>
            <a:r>
              <a:rPr lang="en-US" altLang="en-US" dirty="0"/>
              <a:t>Step 7: Create a Revocable Living Trust</a:t>
            </a:r>
          </a:p>
        </p:txBody>
      </p:sp>
      <p:sp>
        <p:nvSpPr>
          <p:cNvPr id="47107" name="Rectangle 3"/>
          <p:cNvSpPr>
            <a:spLocks noGrp="1" noChangeArrowheads="1"/>
          </p:cNvSpPr>
          <p:nvPr>
            <p:ph idx="1"/>
          </p:nvPr>
        </p:nvSpPr>
        <p:spPr>
          <a:xfrm>
            <a:off x="1219200" y="1981200"/>
            <a:ext cx="7543800" cy="1905000"/>
          </a:xfrm>
        </p:spPr>
        <p:txBody>
          <a:bodyPr rtlCol="0">
            <a:normAutofit/>
          </a:bodyPr>
          <a:lstStyle/>
          <a:p>
            <a:pPr fontAlgn="auto">
              <a:lnSpc>
                <a:spcPct val="90000"/>
              </a:lnSpc>
              <a:spcAft>
                <a:spcPts val="0"/>
              </a:spcAft>
              <a:buFont typeface="Arial" panose="020B0604020202020204" pitchFamily="34" charset="0"/>
              <a:buChar char="•"/>
              <a:defRPr/>
            </a:pPr>
            <a:r>
              <a:rPr lang="en-US" altLang="en-US" sz="2400" dirty="0"/>
              <a:t>Establish a personalized living trust.</a:t>
            </a:r>
          </a:p>
          <a:p>
            <a:pPr fontAlgn="auto">
              <a:lnSpc>
                <a:spcPct val="90000"/>
              </a:lnSpc>
              <a:spcAft>
                <a:spcPts val="0"/>
              </a:spcAft>
              <a:buFont typeface="Arial" panose="020B0604020202020204" pitchFamily="34" charset="0"/>
              <a:buChar char="•"/>
              <a:defRPr/>
            </a:pPr>
            <a:r>
              <a:rPr lang="en-US" altLang="en-US" sz="2400" dirty="0"/>
              <a:t>Transfer assets to a trust during your lifetime.</a:t>
            </a:r>
          </a:p>
          <a:p>
            <a:pPr fontAlgn="auto">
              <a:lnSpc>
                <a:spcPct val="90000"/>
              </a:lnSpc>
              <a:spcAft>
                <a:spcPts val="0"/>
              </a:spcAft>
              <a:buFont typeface="Arial" panose="020B0604020202020204" pitchFamily="34" charset="0"/>
              <a:buChar char="•"/>
              <a:defRPr/>
            </a:pPr>
            <a:r>
              <a:rPr lang="en-US" altLang="en-US" sz="2400" dirty="0"/>
              <a:t>Manage assets as you age or during disability or illness.</a:t>
            </a:r>
          </a:p>
          <a:p>
            <a:pPr fontAlgn="auto">
              <a:lnSpc>
                <a:spcPct val="90000"/>
              </a:lnSpc>
              <a:spcAft>
                <a:spcPts val="0"/>
              </a:spcAft>
              <a:buFont typeface="Arial" panose="020B0604020202020204" pitchFamily="34" charset="0"/>
              <a:buChar char="•"/>
              <a:defRPr/>
            </a:pPr>
            <a:r>
              <a:rPr lang="en-US" altLang="en-US" sz="2400" dirty="0"/>
              <a:t>It should be about much more than avoiding probate.</a:t>
            </a:r>
          </a:p>
        </p:txBody>
      </p:sp>
      <p:pic>
        <p:nvPicPr>
          <p:cNvPr id="19460" name="Picture 5" descr="photo_living_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fol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38600"/>
            <a:ext cx="289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a:t>General Disclaimer</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000" dirty="0">
                <a:solidFill>
                  <a:schemeClr val="tx2"/>
                </a:solidFill>
              </a:rPr>
              <a:t>The information and/or the materials provided as part of this program are intended and provided solely for informational and educational purposes.  None of the information and/or materials provided as part of this power point or ancillary materials are intended to be, nor should they be construed to be the basis of any investment, legal, tax or other professional advice. Under no circumstances  should the audio, power point or other materials be considered to be, or used as independent legal, tax, investment or other professional advice. The discussions are general in nature and not person specific. Laws vary by state and are subject to constant change. Economic developments could dramatically alter the illustrations or recommendations offered in the program or materials.</a:t>
            </a:r>
          </a:p>
        </p:txBody>
      </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2600" b="1"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
            <a:ext cx="9144000" cy="1066800"/>
          </a:xfrm>
        </p:spPr>
        <p:txBody>
          <a:bodyPr/>
          <a:lstStyle/>
          <a:p>
            <a:r>
              <a:rPr lang="en-US" altLang="en-US" sz="3200" dirty="0"/>
              <a:t>Step 8: Be Sure Your Insurance Coverage is in Order</a:t>
            </a:r>
          </a:p>
        </p:txBody>
      </p:sp>
      <p:sp>
        <p:nvSpPr>
          <p:cNvPr id="20483" name="Rectangle 3"/>
          <p:cNvSpPr>
            <a:spLocks noGrp="1" noChangeArrowheads="1"/>
          </p:cNvSpPr>
          <p:nvPr>
            <p:ph idx="1"/>
          </p:nvPr>
        </p:nvSpPr>
        <p:spPr/>
        <p:txBody>
          <a:bodyPr/>
          <a:lstStyle/>
          <a:p>
            <a:r>
              <a:rPr lang="en-US" altLang="en-US" dirty="0"/>
              <a:t>Property and casualty insurance.</a:t>
            </a:r>
          </a:p>
          <a:p>
            <a:r>
              <a:rPr lang="en-US" altLang="en-US" dirty="0"/>
              <a:t>Liability insurance.</a:t>
            </a:r>
          </a:p>
          <a:p>
            <a:r>
              <a:rPr lang="en-US" altLang="en-US" dirty="0"/>
              <a:t>Long term care coverage.</a:t>
            </a:r>
          </a:p>
          <a:p>
            <a:r>
              <a:rPr lang="en-US" altLang="en-US" dirty="0"/>
              <a:t>Disability income replacement.</a:t>
            </a:r>
          </a:p>
          <a:p>
            <a:r>
              <a:rPr lang="en-US" altLang="en-US" dirty="0"/>
              <a:t>Life insurance.</a:t>
            </a:r>
          </a:p>
          <a:p>
            <a:r>
              <a:rPr lang="en-US" altLang="en-US" dirty="0"/>
              <a:t>Liability. </a:t>
            </a:r>
          </a:p>
        </p:txBody>
      </p:sp>
      <p:pic>
        <p:nvPicPr>
          <p:cNvPr id="20484" name="Picture 4" descr="insurance_l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35808"/>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990600"/>
          </a:xfrm>
        </p:spPr>
        <p:txBody>
          <a:bodyPr/>
          <a:lstStyle/>
          <a:p>
            <a:r>
              <a:rPr lang="en-US" altLang="en-US" sz="4000" dirty="0"/>
              <a:t>Life Insurance</a:t>
            </a:r>
          </a:p>
        </p:txBody>
      </p:sp>
      <p:sp>
        <p:nvSpPr>
          <p:cNvPr id="21507" name="Rectangle 3"/>
          <p:cNvSpPr>
            <a:spLocks noGrp="1" noChangeArrowheads="1"/>
          </p:cNvSpPr>
          <p:nvPr>
            <p:ph idx="1"/>
          </p:nvPr>
        </p:nvSpPr>
        <p:spPr>
          <a:xfrm>
            <a:off x="533400" y="1219200"/>
            <a:ext cx="8229600" cy="4525963"/>
          </a:xfrm>
        </p:spPr>
        <p:txBody>
          <a:bodyPr/>
          <a:lstStyle/>
          <a:p>
            <a:r>
              <a:rPr lang="en-US" altLang="en-US" sz="2400" dirty="0"/>
              <a:t>Do you have a reasonable amount of life insurance to cover your real needs? Too much diverts money that you could add to savings. Too little may leave your loved ones in financial hardship.</a:t>
            </a:r>
          </a:p>
          <a:p>
            <a:r>
              <a:rPr lang="en-US" altLang="en-US" sz="2400" dirty="0"/>
              <a:t>Your circumstances and needs change over time. Review existing policies and coverages with an insurance expert. Do they still meet your current needs? Can you change them to better serve your goals?</a:t>
            </a:r>
          </a:p>
          <a:p>
            <a:r>
              <a:rPr lang="en-US" altLang="en-US" sz="2400" dirty="0"/>
              <a:t>Consider using permanent life insurance as an asset class – part of your investment strategy + income tax benefits.</a:t>
            </a:r>
          </a:p>
          <a:p>
            <a:r>
              <a:rPr lang="en-US" altLang="en-US" sz="2400" dirty="0"/>
              <a:t>Long-Term care coverage may be a special type of life insurance policy.</a:t>
            </a:r>
          </a:p>
          <a:p>
            <a:r>
              <a:rPr lang="en-US" altLang="en-US" sz="2400" dirty="0"/>
              <a:t>Other creative uses of life insurance.</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427"/>
            <a:ext cx="8229600" cy="1143000"/>
          </a:xfrm>
        </p:spPr>
        <p:txBody>
          <a:bodyPr/>
          <a:lstStyle/>
          <a:p>
            <a:r>
              <a:rPr lang="en-US" altLang="en-US" dirty="0"/>
              <a:t>Life Insurance Trust</a:t>
            </a:r>
          </a:p>
        </p:txBody>
      </p:sp>
      <p:sp>
        <p:nvSpPr>
          <p:cNvPr id="21507" name="Rectangle 3"/>
          <p:cNvSpPr>
            <a:spLocks noGrp="1" noChangeArrowheads="1"/>
          </p:cNvSpPr>
          <p:nvPr>
            <p:ph idx="1"/>
          </p:nvPr>
        </p:nvSpPr>
        <p:spPr>
          <a:xfrm>
            <a:off x="457200" y="1295400"/>
            <a:ext cx="8229600" cy="4525963"/>
          </a:xfrm>
        </p:spPr>
        <p:txBody>
          <a:bodyPr/>
          <a:lstStyle/>
          <a:p>
            <a:r>
              <a:rPr lang="en-US" altLang="en-US" sz="2200" dirty="0"/>
              <a:t>Life insurance coverage on your life could be part of a plan to protect your assets, your spouse/partner, or others.</a:t>
            </a:r>
          </a:p>
          <a:p>
            <a:r>
              <a:rPr lang="en-US" altLang="en-US" sz="2200" dirty="0"/>
              <a:t>Life Insurance Trust:</a:t>
            </a:r>
          </a:p>
          <a:p>
            <a:pPr lvl="1"/>
            <a:r>
              <a:rPr lang="en-US" altLang="en-US" sz="2200" dirty="0"/>
              <a:t>Life insurance, because of the dollars of coverage and importance often should be held in a trust to protect it.</a:t>
            </a:r>
          </a:p>
          <a:p>
            <a:pPr lvl="1"/>
            <a:r>
              <a:rPr lang="en-US" altLang="en-US" sz="2200" dirty="0"/>
              <a:t>Instead of a simple life insurance trust use a more robust trust that accomplishes multiple goals, a </a:t>
            </a:r>
            <a:r>
              <a:rPr lang="en-US" altLang="en-US" sz="2200" b="1" dirty="0">
                <a:solidFill>
                  <a:srgbClr val="FF0000"/>
                </a:solidFill>
              </a:rPr>
              <a:t>M</a:t>
            </a:r>
            <a:r>
              <a:rPr lang="en-US" altLang="en-US" sz="2200" dirty="0"/>
              <a:t>ulti-purpose </a:t>
            </a:r>
            <a:r>
              <a:rPr lang="en-US" altLang="en-US" sz="2200" b="1" dirty="0">
                <a:solidFill>
                  <a:srgbClr val="FF0000"/>
                </a:solidFill>
              </a:rPr>
              <a:t>I</a:t>
            </a:r>
            <a:r>
              <a:rPr lang="en-US" altLang="en-US" sz="2200" dirty="0"/>
              <a:t>rrevocable </a:t>
            </a:r>
            <a:r>
              <a:rPr lang="en-US" altLang="en-US" sz="2200" b="1" dirty="0">
                <a:solidFill>
                  <a:srgbClr val="FF0000"/>
                </a:solidFill>
              </a:rPr>
              <a:t>L</a:t>
            </a:r>
            <a:r>
              <a:rPr lang="en-US" altLang="en-US" sz="2200" dirty="0"/>
              <a:t>ife Insurance </a:t>
            </a:r>
            <a:r>
              <a:rPr lang="en-US" altLang="en-US" sz="2200" b="1" dirty="0">
                <a:solidFill>
                  <a:srgbClr val="FF0000"/>
                </a:solidFill>
              </a:rPr>
              <a:t>T</a:t>
            </a:r>
            <a:r>
              <a:rPr lang="en-US" altLang="en-US" sz="2200" dirty="0"/>
              <a:t>rust.</a:t>
            </a:r>
          </a:p>
          <a:p>
            <a:pPr lvl="1"/>
            <a:r>
              <a:rPr lang="en-US" altLang="en-US" sz="2200" dirty="0"/>
              <a:t>Simplified Crummey powers.</a:t>
            </a:r>
          </a:p>
          <a:p>
            <a:pPr lvl="1"/>
            <a:r>
              <a:rPr lang="en-US" altLang="en-US" sz="2200" dirty="0"/>
              <a:t>Hold other assets in the same trust. Income from those assets can be used to pay insurance premiums.</a:t>
            </a:r>
          </a:p>
          <a:p>
            <a:pPr lvl="1"/>
            <a:r>
              <a:rPr lang="en-US" altLang="en-US" sz="2200" dirty="0"/>
              <a:t>Asset protection when it is really needed.</a:t>
            </a:r>
          </a:p>
          <a:p>
            <a:r>
              <a:rPr lang="en-US" altLang="en-US" sz="2200" dirty="0"/>
              <a:t>Review and repurpose existing policies and ILITs.</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32</a:t>
            </a:fld>
            <a:endParaRPr lang="en-US" altLang="en-US" dirty="0"/>
          </a:p>
        </p:txBody>
      </p:sp>
    </p:spTree>
    <p:extLst>
      <p:ext uri="{BB962C8B-B14F-4D97-AF65-F5344CB8AC3E}">
        <p14:creationId xmlns:p14="http://schemas.microsoft.com/office/powerpoint/2010/main" val="2856083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1"/>
            <a:ext cx="7543800" cy="990600"/>
          </a:xfrm>
        </p:spPr>
        <p:txBody>
          <a:bodyPr/>
          <a:lstStyle/>
          <a:p>
            <a:r>
              <a:rPr lang="en-US" altLang="en-US" sz="4000" dirty="0"/>
              <a:t>Step 9: Beneficiary Designations</a:t>
            </a:r>
          </a:p>
        </p:txBody>
      </p:sp>
      <p:sp>
        <p:nvSpPr>
          <p:cNvPr id="22531" name="Rectangle 3"/>
          <p:cNvSpPr>
            <a:spLocks noGrp="1" noChangeArrowheads="1"/>
          </p:cNvSpPr>
          <p:nvPr>
            <p:ph idx="1"/>
          </p:nvPr>
        </p:nvSpPr>
        <p:spPr>
          <a:xfrm>
            <a:off x="838200" y="1981200"/>
            <a:ext cx="7543800" cy="4114800"/>
          </a:xfrm>
        </p:spPr>
        <p:txBody>
          <a:bodyPr/>
          <a:lstStyle/>
          <a:p>
            <a:r>
              <a:rPr lang="en-US" altLang="en-US" sz="2600" dirty="0"/>
              <a:t>Standard provisions are not always adequate.</a:t>
            </a:r>
          </a:p>
          <a:p>
            <a:r>
              <a:rPr lang="en-US" altLang="en-US" sz="2600" dirty="0"/>
              <a:t>Coordinate with Revocable Trust.</a:t>
            </a:r>
          </a:p>
          <a:p>
            <a:r>
              <a:rPr lang="en-US" altLang="en-US" sz="2600" dirty="0"/>
              <a:t>What powers should agent have.</a:t>
            </a:r>
          </a:p>
          <a:p>
            <a:r>
              <a:rPr lang="en-US" altLang="en-US" sz="2600" dirty="0"/>
              <a:t>Give copies to your advisers.</a:t>
            </a:r>
          </a:p>
          <a:p>
            <a:r>
              <a:rPr lang="en-US" altLang="en-US" sz="2600" dirty="0"/>
              <a:t>Update when banks merge.</a:t>
            </a:r>
          </a:p>
          <a:p>
            <a:r>
              <a:rPr lang="en-US" altLang="en-US" sz="2600" dirty="0"/>
              <a:t>Revise when tax laws change.</a:t>
            </a:r>
          </a:p>
          <a:p>
            <a:r>
              <a:rPr lang="en-US" altLang="en-US" sz="2600" dirty="0"/>
              <a:t>Should you ever name bypass trust.</a:t>
            </a:r>
          </a:p>
          <a:p>
            <a:r>
              <a:rPr lang="en-US" altLang="en-US" sz="2600" dirty="0"/>
              <a:t>5-10 year payout may become law.</a:t>
            </a:r>
          </a:p>
        </p:txBody>
      </p:sp>
      <p:pic>
        <p:nvPicPr>
          <p:cNvPr id="22532"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8700" y="1"/>
            <a:ext cx="7543800" cy="1219200"/>
          </a:xfrm>
        </p:spPr>
        <p:txBody>
          <a:bodyPr/>
          <a:lstStyle/>
          <a:p>
            <a:r>
              <a:rPr lang="en-US" altLang="en-US" sz="4000" dirty="0"/>
              <a:t>Step 10: Matrimonial Planning</a:t>
            </a:r>
          </a:p>
        </p:txBody>
      </p:sp>
      <p:sp>
        <p:nvSpPr>
          <p:cNvPr id="23555" name="Rectangle 3"/>
          <p:cNvSpPr>
            <a:spLocks noGrp="1" noChangeArrowheads="1"/>
          </p:cNvSpPr>
          <p:nvPr>
            <p:ph idx="1"/>
          </p:nvPr>
        </p:nvSpPr>
        <p:spPr>
          <a:xfrm>
            <a:off x="1028700" y="1447800"/>
            <a:ext cx="7543800" cy="4114800"/>
          </a:xfrm>
        </p:spPr>
        <p:txBody>
          <a:bodyPr/>
          <a:lstStyle/>
          <a:p>
            <a:r>
              <a:rPr lang="en-US" altLang="en-US" sz="2800" dirty="0"/>
              <a:t>Protect heirs with trusts instead of outright gifts or bequests.</a:t>
            </a:r>
          </a:p>
          <a:p>
            <a:r>
              <a:rPr lang="en-US" altLang="en-US" sz="2800" dirty="0"/>
              <a:t>Create or review prenuptial agreements.</a:t>
            </a:r>
          </a:p>
          <a:p>
            <a:pPr>
              <a:buFont typeface="Wingdings" pitchFamily="2" charset="2"/>
              <a:buNone/>
            </a:pPr>
            <a:endParaRPr lang="en-US" altLang="en-US" dirty="0"/>
          </a:p>
        </p:txBody>
      </p:sp>
      <p:pic>
        <p:nvPicPr>
          <p:cNvPr id="23556" name="Picture 5" descr="decide-revocable-living-trust-right-200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34</a:t>
            </a:fld>
            <a:endParaRPr lang="en-US" altLang="en-US" dirty="0"/>
          </a:p>
        </p:txBody>
      </p:sp>
    </p:spTree>
    <p:extLst>
      <p:ext uri="{BB962C8B-B14F-4D97-AF65-F5344CB8AC3E}">
        <p14:creationId xmlns:p14="http://schemas.microsoft.com/office/powerpoint/2010/main" val="3966371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3554" name="Rectangle 2"/>
          <p:cNvSpPr>
            <a:spLocks noGrp="1" noChangeArrowheads="1"/>
          </p:cNvSpPr>
          <p:nvPr>
            <p:ph type="title"/>
          </p:nvPr>
        </p:nvSpPr>
        <p:spPr>
          <a:xfrm>
            <a:off x="3962718" y="-79140"/>
            <a:ext cx="5181282" cy="1090538"/>
          </a:xfrm>
        </p:spPr>
        <p:txBody>
          <a:bodyPr>
            <a:normAutofit/>
          </a:bodyPr>
          <a:lstStyle/>
          <a:p>
            <a:pPr>
              <a:lnSpc>
                <a:spcPct val="90000"/>
              </a:lnSpc>
            </a:pPr>
            <a:r>
              <a:rPr lang="en-US" altLang="en-US" sz="3400" dirty="0">
                <a:solidFill>
                  <a:srgbClr val="000000"/>
                </a:solidFill>
              </a:rPr>
              <a:t>Step 11: Business Planning</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2050" name="Picture 2" descr="Image result for business clip art">
            <a:extLst>
              <a:ext uri="{FF2B5EF4-FFF2-40B4-BE49-F238E27FC236}">
                <a16:creationId xmlns:a16="http://schemas.microsoft.com/office/drawing/2014/main" id="{F9229831-DAF6-49DC-8E00-433711B727E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67" r="3290"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3555" name="Rectangle 3"/>
          <p:cNvSpPr>
            <a:spLocks noGrp="1" noChangeArrowheads="1"/>
          </p:cNvSpPr>
          <p:nvPr>
            <p:ph idx="1"/>
          </p:nvPr>
        </p:nvSpPr>
        <p:spPr>
          <a:xfrm>
            <a:off x="4974330" y="2673512"/>
            <a:ext cx="4093470" cy="2729467"/>
          </a:xfrm>
        </p:spPr>
        <p:txBody>
          <a:bodyPr anchor="ctr">
            <a:normAutofit fontScale="92500"/>
          </a:bodyPr>
          <a:lstStyle/>
          <a:p>
            <a:r>
              <a:rPr lang="en-US" altLang="en-US" sz="2400" dirty="0">
                <a:solidFill>
                  <a:srgbClr val="002060"/>
                </a:solidFill>
              </a:rPr>
              <a:t>Proper entities to minimize liability exposure for personal assets.</a:t>
            </a:r>
          </a:p>
          <a:p>
            <a:r>
              <a:rPr lang="en-US" altLang="en-US" sz="2400" dirty="0">
                <a:solidFill>
                  <a:srgbClr val="002060"/>
                </a:solidFill>
              </a:rPr>
              <a:t>Business formalities.</a:t>
            </a:r>
          </a:p>
          <a:p>
            <a:r>
              <a:rPr lang="en-US" altLang="en-US" sz="2400" dirty="0">
                <a:solidFill>
                  <a:srgbClr val="002060"/>
                </a:solidFill>
              </a:rPr>
              <a:t>Succession planning.</a:t>
            </a:r>
          </a:p>
          <a:p>
            <a:r>
              <a:rPr lang="en-US" altLang="en-US" sz="2400" dirty="0">
                <a:solidFill>
                  <a:srgbClr val="002060"/>
                </a:solidFill>
              </a:rPr>
              <a:t>Integrate planning for your business into your estate plan.</a:t>
            </a:r>
          </a:p>
          <a:p>
            <a:pPr>
              <a:buFont typeface="Wingdings" pitchFamily="2" charset="2"/>
              <a:buNone/>
            </a:pPr>
            <a:endParaRPr lang="en-US" altLang="en-US" sz="1500" dirty="0">
              <a:solidFill>
                <a:srgbClr val="000000"/>
              </a:solidFill>
            </a:endParaRP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35</a:t>
            </a:fld>
            <a:endParaRPr lang="en-US" altLang="en-US" dirty="0"/>
          </a:p>
        </p:txBody>
      </p:sp>
    </p:spTree>
    <p:extLst>
      <p:ext uri="{BB962C8B-B14F-4D97-AF65-F5344CB8AC3E}">
        <p14:creationId xmlns:p14="http://schemas.microsoft.com/office/powerpoint/2010/main" val="2117135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harity clip art">
            <a:extLst>
              <a:ext uri="{FF2B5EF4-FFF2-40B4-BE49-F238E27FC236}">
                <a16:creationId xmlns:a16="http://schemas.microsoft.com/office/drawing/2014/main" id="{8F3B173F-7D60-4BB5-9A5D-CB9854022F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00" r="16201" b="3"/>
          <a:stretch/>
        </p:blipFill>
        <p:spPr bwMode="auto">
          <a:xfrm>
            <a:off x="4742907"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36</a:t>
            </a:fld>
            <a:endParaRPr lang="en-US" altLang="en-US" dirty="0"/>
          </a:p>
        </p:txBody>
      </p:sp>
      <p:sp>
        <p:nvSpPr>
          <p:cNvPr id="23554" name="Rectangle 2"/>
          <p:cNvSpPr>
            <a:spLocks noGrp="1" noChangeArrowheads="1"/>
          </p:cNvSpPr>
          <p:nvPr>
            <p:ph type="title"/>
          </p:nvPr>
        </p:nvSpPr>
        <p:spPr>
          <a:xfrm>
            <a:off x="533400" y="1"/>
            <a:ext cx="5152104" cy="914399"/>
          </a:xfrm>
        </p:spPr>
        <p:txBody>
          <a:bodyPr>
            <a:normAutofit/>
          </a:bodyPr>
          <a:lstStyle/>
          <a:p>
            <a:r>
              <a:rPr lang="en-US" altLang="en-US" sz="4000" dirty="0"/>
              <a:t>Step 12: Give Back</a:t>
            </a:r>
          </a:p>
        </p:txBody>
      </p:sp>
      <p:sp>
        <p:nvSpPr>
          <p:cNvPr id="23555" name="Rectangle 3"/>
          <p:cNvSpPr>
            <a:spLocks noGrp="1" noChangeArrowheads="1"/>
          </p:cNvSpPr>
          <p:nvPr>
            <p:ph idx="1"/>
          </p:nvPr>
        </p:nvSpPr>
        <p:spPr>
          <a:xfrm>
            <a:off x="152400" y="1371600"/>
            <a:ext cx="5181600" cy="3785419"/>
          </a:xfrm>
        </p:spPr>
        <p:txBody>
          <a:bodyPr>
            <a:normAutofit/>
          </a:bodyPr>
          <a:lstStyle/>
          <a:p>
            <a:r>
              <a:rPr lang="en-US" altLang="en-US" sz="2800" dirty="0"/>
              <a:t>Demonstrate important values to heirs.</a:t>
            </a:r>
          </a:p>
          <a:p>
            <a:r>
              <a:rPr lang="en-US" altLang="en-US" sz="2800" dirty="0"/>
              <a:t>Thank those that have helped.</a:t>
            </a:r>
          </a:p>
          <a:p>
            <a:r>
              <a:rPr lang="en-US" altLang="en-US" sz="2800" dirty="0"/>
              <a:t>Inspire others to give.</a:t>
            </a:r>
          </a:p>
          <a:p>
            <a:pPr>
              <a:buFont typeface="Wingdings" pitchFamily="2" charset="2"/>
              <a:buNone/>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43000"/>
          </a:xfrm>
        </p:spPr>
        <p:txBody>
          <a:bodyPr rtlCol="0">
            <a:noAutofit/>
          </a:bodyPr>
          <a:lstStyle/>
          <a:p>
            <a:pPr fontAlgn="auto">
              <a:spcAft>
                <a:spcPts val="0"/>
              </a:spcAft>
              <a:defRPr/>
            </a:pPr>
            <a:r>
              <a:rPr lang="en-US" altLang="en-US" sz="3600" dirty="0"/>
              <a:t>Charitable Giving Should be About </a:t>
            </a:r>
            <a:br>
              <a:rPr lang="en-US" altLang="en-US" sz="3600" dirty="0"/>
            </a:br>
            <a:r>
              <a:rPr lang="en-US" altLang="en-US" sz="3600" dirty="0"/>
              <a:t>More than Taxes</a:t>
            </a:r>
          </a:p>
        </p:txBody>
      </p:sp>
      <p:sp>
        <p:nvSpPr>
          <p:cNvPr id="24579" name="Rectangle 3"/>
          <p:cNvSpPr>
            <a:spLocks noGrp="1" noChangeArrowheads="1"/>
          </p:cNvSpPr>
          <p:nvPr>
            <p:ph idx="1"/>
          </p:nvPr>
        </p:nvSpPr>
        <p:spPr/>
        <p:txBody>
          <a:bodyPr/>
          <a:lstStyle/>
          <a:p>
            <a:r>
              <a:rPr lang="en-US" altLang="en-US" sz="2400" dirty="0"/>
              <a:t>Giving back, by volunteering, donating things you don’t need, writing a check, or using more sophisticated techniques. </a:t>
            </a:r>
          </a:p>
          <a:p>
            <a:r>
              <a:rPr lang="en-US" altLang="en-US" sz="2400" dirty="0"/>
              <a:t>Permit trustees and agents to make contributions to teach values to heirs.</a:t>
            </a:r>
          </a:p>
          <a:p>
            <a:r>
              <a:rPr lang="en-US" altLang="en-US" sz="2400" dirty="0"/>
              <a:t>Harvesting gains and losses each year to minimize the amount taxable.</a:t>
            </a:r>
          </a:p>
          <a:p>
            <a:r>
              <a:rPr lang="en-US" altLang="en-US" sz="2400" dirty="0"/>
              <a:t>2 Generation CRUT for IRA.</a:t>
            </a:r>
          </a:p>
          <a:p>
            <a:r>
              <a:rPr lang="en-US" altLang="en-US" sz="2400" dirty="0"/>
              <a:t>Why ever make a bequest under your will to charity? It might be a good way to demonstrate values for your heirs but giving while you are alive may generate a better tax break.</a:t>
            </a:r>
          </a:p>
          <a:p>
            <a:endParaRPr lang="en-US" altLang="en-US" sz="2800" dirty="0"/>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37</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
            <a:ext cx="8077200" cy="1066800"/>
          </a:xfrm>
        </p:spPr>
        <p:txBody>
          <a:bodyPr/>
          <a:lstStyle/>
          <a:p>
            <a:r>
              <a:rPr lang="en-US" altLang="en-US" sz="4000" dirty="0"/>
              <a:t>Step 13: Communicate</a:t>
            </a:r>
          </a:p>
        </p:txBody>
      </p:sp>
      <p:sp>
        <p:nvSpPr>
          <p:cNvPr id="25603" name="Rectangle 3"/>
          <p:cNvSpPr>
            <a:spLocks noGrp="1" noChangeArrowheads="1"/>
          </p:cNvSpPr>
          <p:nvPr>
            <p:ph idx="1"/>
          </p:nvPr>
        </p:nvSpPr>
        <p:spPr>
          <a:xfrm>
            <a:off x="266700" y="1415667"/>
            <a:ext cx="8763000" cy="5029200"/>
          </a:xfrm>
        </p:spPr>
        <p:txBody>
          <a:bodyPr/>
          <a:lstStyle/>
          <a:p>
            <a:r>
              <a:rPr lang="en-US" altLang="en-US" sz="2800" dirty="0"/>
              <a:t>Educate and inform your fiduciaries (agents, trustees).</a:t>
            </a:r>
          </a:p>
          <a:p>
            <a:r>
              <a:rPr lang="en-US" altLang="en-US" sz="2800" dirty="0"/>
              <a:t>Preparation of beneficiaries.</a:t>
            </a:r>
          </a:p>
          <a:p>
            <a:r>
              <a:rPr lang="en-US" altLang="en-US" sz="2800" dirty="0"/>
              <a:t>Advisory team must cooperate.</a:t>
            </a:r>
          </a:p>
        </p:txBody>
      </p:sp>
      <p:sp>
        <p:nvSpPr>
          <p:cNvPr id="25604" name="WordArt 4"/>
          <p:cNvSpPr>
            <a:spLocks noChangeArrowheads="1" noChangeShapeType="1" noTextEdit="1"/>
          </p:cNvSpPr>
          <p:nvPr/>
        </p:nvSpPr>
        <p:spPr bwMode="auto">
          <a:xfrm>
            <a:off x="533400" y="5410200"/>
            <a:ext cx="8096250" cy="1066800"/>
          </a:xfrm>
          <a:prstGeom prst="rect">
            <a:avLst/>
          </a:prstGeom>
        </p:spPr>
        <p:txBody>
          <a:bodyPr wrap="none" fromWordArt="1">
            <a:prstTxWarp prst="textPlain">
              <a:avLst>
                <a:gd name="adj" fmla="val 50000"/>
              </a:avLst>
            </a:prstTxWarp>
          </a:bodyPr>
          <a:lstStyle/>
          <a:p>
            <a:pPr algn="ctr"/>
            <a:r>
              <a:rPr lang="en-US" sz="2800" kern="10" dirty="0">
                <a:ln w="9525">
                  <a:solidFill>
                    <a:srgbClr val="000000"/>
                  </a:solidFill>
                  <a:round/>
                  <a:headEnd/>
                  <a:tailEnd/>
                </a:ln>
                <a:solidFill>
                  <a:srgbClr val="FFFFFF"/>
                </a:solidFill>
                <a:latin typeface="Arial Black"/>
              </a:rPr>
              <a:t>Having a real conversation is one</a:t>
            </a:r>
          </a:p>
          <a:p>
            <a:pPr algn="ctr"/>
            <a:r>
              <a:rPr lang="en-US" sz="2800" kern="10" dirty="0">
                <a:ln w="9525">
                  <a:solidFill>
                    <a:srgbClr val="000000"/>
                  </a:solidFill>
                  <a:round/>
                  <a:headEnd/>
                  <a:tailEnd/>
                </a:ln>
                <a:solidFill>
                  <a:srgbClr val="FFFFFF"/>
                </a:solidFill>
                <a:latin typeface="Arial Black"/>
              </a:rPr>
              <a:t> of the most important steps you can take</a:t>
            </a:r>
          </a:p>
        </p:txBody>
      </p:sp>
      <p:pic>
        <p:nvPicPr>
          <p:cNvPr id="25605" name="Picture 5" descr="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38</a:t>
            </a:fld>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43000"/>
          </a:xfrm>
        </p:spPr>
        <p:txBody>
          <a:bodyPr rtlCol="0">
            <a:normAutofit/>
          </a:bodyPr>
          <a:lstStyle/>
          <a:p>
            <a:pPr fontAlgn="auto">
              <a:spcAft>
                <a:spcPts val="0"/>
              </a:spcAft>
              <a:defRPr/>
            </a:pPr>
            <a:r>
              <a:rPr lang="en-US" altLang="en-US" sz="4000" dirty="0"/>
              <a:t>Communication</a:t>
            </a:r>
          </a:p>
        </p:txBody>
      </p:sp>
      <p:sp>
        <p:nvSpPr>
          <p:cNvPr id="26627" name="Rectangle 3"/>
          <p:cNvSpPr>
            <a:spLocks noGrp="1" noChangeArrowheads="1"/>
          </p:cNvSpPr>
          <p:nvPr>
            <p:ph idx="1"/>
          </p:nvPr>
        </p:nvSpPr>
        <p:spPr>
          <a:xfrm>
            <a:off x="533400" y="1295400"/>
            <a:ext cx="8229600" cy="4525963"/>
          </a:xfrm>
        </p:spPr>
        <p:txBody>
          <a:bodyPr/>
          <a:lstStyle/>
          <a:p>
            <a:r>
              <a:rPr lang="en-US" altLang="en-US" sz="2000" dirty="0"/>
              <a:t>Family, loved ones, people you named to fiduciary positions – all need to be informed of your plan and understand its relevance to them.</a:t>
            </a:r>
          </a:p>
          <a:p>
            <a:r>
              <a:rPr lang="en-US" altLang="en-US" sz="2000" dirty="0"/>
              <a:t>A team approach is more vital than ever before – especially for those advancing in years or facing a health challenge.</a:t>
            </a:r>
          </a:p>
          <a:p>
            <a:r>
              <a:rPr lang="en-US" altLang="en-US" sz="2000" dirty="0"/>
              <a:t>If you cannot afford a meeting with a CPA, attorney, investment adviser and insurance consultant you can achieve similar results in an affordable manner.</a:t>
            </a:r>
          </a:p>
          <a:p>
            <a:r>
              <a:rPr lang="en-US" altLang="en-US" sz="2000" dirty="0"/>
              <a:t>Integrated planning is the only approach to succeed.</a:t>
            </a:r>
          </a:p>
          <a:p>
            <a:r>
              <a:rPr lang="en-US" altLang="en-US" sz="2000" dirty="0"/>
              <a:t>Every adviser brings something to the table.</a:t>
            </a:r>
          </a:p>
          <a:p>
            <a:r>
              <a:rPr lang="en-US" altLang="en-US" sz="2000" dirty="0"/>
              <a:t>Everyone at every wealth level needs checks and balances. Use advisers, family members, etc. </a:t>
            </a:r>
          </a:p>
          <a:p>
            <a:r>
              <a:rPr lang="en-US" altLang="en-US" sz="2000" dirty="0"/>
              <a:t>Planning is more complex than ever before so efficient planning team operation is vital.</a:t>
            </a:r>
          </a:p>
          <a:p>
            <a:r>
              <a:rPr lang="en-US" altLang="en-US" sz="2000" dirty="0"/>
              <a:t>Broaden the concept of who should be part of your team.</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39</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6EEF-4F0B-4865-90A8-D70F6C561A12}"/>
              </a:ext>
            </a:extLst>
          </p:cNvPr>
          <p:cNvSpPr>
            <a:spLocks noGrp="1"/>
          </p:cNvSpPr>
          <p:nvPr>
            <p:ph type="title"/>
          </p:nvPr>
        </p:nvSpPr>
        <p:spPr>
          <a:xfrm>
            <a:off x="457200" y="0"/>
            <a:ext cx="8229600" cy="914400"/>
          </a:xfrm>
        </p:spPr>
        <p:txBody>
          <a:bodyPr/>
          <a:lstStyle/>
          <a:p>
            <a:r>
              <a:rPr lang="en-US" sz="4000" dirty="0"/>
              <a:t>Webinar</a:t>
            </a:r>
          </a:p>
        </p:txBody>
      </p:sp>
      <p:sp>
        <p:nvSpPr>
          <p:cNvPr id="3" name="Content Placeholder 2">
            <a:extLst>
              <a:ext uri="{FF2B5EF4-FFF2-40B4-BE49-F238E27FC236}">
                <a16:creationId xmlns:a16="http://schemas.microsoft.com/office/drawing/2014/main" id="{467C9A62-6C19-4A44-BB62-412077EA93DB}"/>
              </a:ext>
            </a:extLst>
          </p:cNvPr>
          <p:cNvSpPr>
            <a:spLocks noGrp="1"/>
          </p:cNvSpPr>
          <p:nvPr>
            <p:ph idx="1"/>
          </p:nvPr>
        </p:nvSpPr>
        <p:spPr>
          <a:xfrm>
            <a:off x="457200" y="914400"/>
            <a:ext cx="8229600" cy="5410200"/>
          </a:xfrm>
        </p:spPr>
        <p:txBody>
          <a:bodyPr/>
          <a:lstStyle/>
          <a:p>
            <a:pPr marL="0" indent="0">
              <a:buNone/>
            </a:pPr>
            <a:r>
              <a:rPr lang="en-US" sz="2200" b="1" dirty="0"/>
              <a:t>Speakers</a:t>
            </a:r>
            <a:r>
              <a:rPr lang="en-US" sz="2200" dirty="0"/>
              <a:t> </a:t>
            </a:r>
          </a:p>
          <a:p>
            <a:pPr marL="231775" indent="-231775"/>
            <a:r>
              <a:rPr lang="en-US" sz="2200" dirty="0"/>
              <a:t>Martin Shenkman, Esq., and Valentino Sabuco, CFP®, Executive Director for The Financial Awareness Foundation that has helped pioneer the ‘fee-only’ financial planning profession over the last 40 years as a principle of CPA firms, through his private practice, syndicated columns, and publishing activities.   </a:t>
            </a:r>
            <a:br>
              <a:rPr lang="en-US" sz="2200" dirty="0"/>
            </a:br>
            <a:endParaRPr lang="en-US" sz="2200" dirty="0"/>
          </a:p>
          <a:p>
            <a:pPr marL="0" indent="0">
              <a:buNone/>
            </a:pPr>
            <a:r>
              <a:rPr lang="en-US" sz="2200" b="1" dirty="0"/>
              <a:t>Sponsors</a:t>
            </a:r>
            <a:r>
              <a:rPr lang="en-US" sz="2200" dirty="0"/>
              <a:t> </a:t>
            </a:r>
          </a:p>
          <a:p>
            <a:pPr marL="231775" indent="-231775"/>
            <a:r>
              <a:rPr lang="en-US" sz="2200" dirty="0"/>
              <a:t>Peak Trust Company - </a:t>
            </a:r>
            <a:r>
              <a:rPr lang="en-US" sz="1800" dirty="0">
                <a:hlinkClick r:id="rId3"/>
              </a:rPr>
              <a:t>https://www.peaktrust.com/</a:t>
            </a:r>
            <a:r>
              <a:rPr lang="en-US" sz="1800" dirty="0"/>
              <a:t> </a:t>
            </a:r>
          </a:p>
          <a:p>
            <a:pPr marL="231775" indent="-231775"/>
            <a:r>
              <a:rPr lang="en-US" sz="2200" dirty="0"/>
              <a:t>Interactive Legal - </a:t>
            </a:r>
            <a:r>
              <a:rPr lang="en-US" sz="1800" dirty="0">
                <a:hlinkClick r:id="rId4"/>
              </a:rPr>
              <a:t>https://interactivelegal.com/</a:t>
            </a:r>
            <a:r>
              <a:rPr lang="en-US" sz="1800" dirty="0"/>
              <a:t> </a:t>
            </a:r>
          </a:p>
          <a:p>
            <a:pPr marL="231775" indent="-231775"/>
            <a:r>
              <a:rPr lang="en-US" sz="2200" dirty="0"/>
              <a:t>The Financial Awareness Foundation - </a:t>
            </a:r>
            <a:r>
              <a:rPr lang="en-US" sz="1800" dirty="0">
                <a:hlinkClick r:id="rId5"/>
              </a:rPr>
              <a:t>http://www.thefinancialawarenessfoundation.org/index.html</a:t>
            </a:r>
            <a:r>
              <a:rPr lang="en-US" sz="1800" dirty="0"/>
              <a:t> </a:t>
            </a:r>
            <a:endParaRPr lang="en-US" sz="1600" dirty="0"/>
          </a:p>
        </p:txBody>
      </p:sp>
      <p:sp>
        <p:nvSpPr>
          <p:cNvPr id="7" name="Slide Number Placeholder 6"/>
          <p:cNvSpPr>
            <a:spLocks noGrp="1"/>
          </p:cNvSpPr>
          <p:nvPr>
            <p:ph type="sldNum" sz="quarter" idx="12"/>
          </p:nvPr>
        </p:nvSpPr>
        <p:spPr/>
        <p:txBody>
          <a:bodyPr/>
          <a:lstStyle/>
          <a:p>
            <a:pPr>
              <a:defRPr/>
            </a:pPr>
            <a:fld id="{4893225C-DBEF-42AD-A1A2-EEA912033DCC}" type="slidenum">
              <a:rPr lang="en-US" altLang="en-US" smtClean="0"/>
              <a:pPr>
                <a:defRPr/>
              </a:pPr>
              <a:t>4</a:t>
            </a:fld>
            <a:endParaRPr lang="en-US" altLang="en-US" dirty="0"/>
          </a:p>
        </p:txBody>
      </p:sp>
    </p:spTree>
    <p:extLst>
      <p:ext uri="{BB962C8B-B14F-4D97-AF65-F5344CB8AC3E}">
        <p14:creationId xmlns:p14="http://schemas.microsoft.com/office/powerpoint/2010/main" val="1864817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4000" dirty="0"/>
              <a:t>Step 14: Review, Revisit, Revise</a:t>
            </a:r>
          </a:p>
        </p:txBody>
      </p:sp>
      <p:sp>
        <p:nvSpPr>
          <p:cNvPr id="27651" name="Rectangle 3"/>
          <p:cNvSpPr>
            <a:spLocks noGrp="1" noChangeArrowheads="1"/>
          </p:cNvSpPr>
          <p:nvPr>
            <p:ph idx="1"/>
          </p:nvPr>
        </p:nvSpPr>
        <p:spPr>
          <a:xfrm>
            <a:off x="990600" y="2133600"/>
            <a:ext cx="7543800" cy="4114800"/>
          </a:xfrm>
        </p:spPr>
        <p:txBody>
          <a:bodyPr/>
          <a:lstStyle/>
          <a:p>
            <a:r>
              <a:rPr lang="en-US" altLang="en-US" dirty="0"/>
              <a:t>Nothing remains static</a:t>
            </a:r>
          </a:p>
          <a:p>
            <a:pPr lvl="1"/>
            <a:r>
              <a:rPr lang="en-US" altLang="en-US" dirty="0"/>
              <a:t>Tax and property laws.</a:t>
            </a:r>
          </a:p>
          <a:p>
            <a:pPr lvl="1"/>
            <a:r>
              <a:rPr lang="en-US" altLang="en-US" dirty="0"/>
              <a:t>Family situations.</a:t>
            </a:r>
          </a:p>
          <a:p>
            <a:pPr lvl="1"/>
            <a:r>
              <a:rPr lang="en-US" altLang="en-US" dirty="0"/>
              <a:t>Assets and net worth.</a:t>
            </a:r>
          </a:p>
          <a:p>
            <a:pPr lvl="1"/>
            <a:r>
              <a:rPr lang="en-US" altLang="en-US" dirty="0"/>
              <a:t>Health. </a:t>
            </a:r>
          </a:p>
          <a:p>
            <a:pPr lvl="1"/>
            <a:r>
              <a:rPr lang="en-US" altLang="en-US" dirty="0"/>
              <a:t>Feelings.</a:t>
            </a:r>
          </a:p>
        </p:txBody>
      </p:sp>
      <p:pic>
        <p:nvPicPr>
          <p:cNvPr id="27652" name="Picture 9" descr="wof_patriot_c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101975"/>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43000"/>
          </a:xfrm>
        </p:spPr>
        <p:txBody>
          <a:bodyPr rtlCol="0">
            <a:normAutofit/>
          </a:bodyPr>
          <a:lstStyle/>
          <a:p>
            <a:pPr fontAlgn="auto">
              <a:spcAft>
                <a:spcPts val="0"/>
              </a:spcAft>
              <a:defRPr/>
            </a:pPr>
            <a:r>
              <a:rPr lang="en-US" altLang="en-US" sz="3600" dirty="0"/>
              <a:t>Annual Reviews with your Team are Vital</a:t>
            </a:r>
          </a:p>
        </p:txBody>
      </p:sp>
      <p:sp>
        <p:nvSpPr>
          <p:cNvPr id="72707" name="Rectangle 3"/>
          <p:cNvSpPr>
            <a:spLocks noGrp="1" noChangeArrowheads="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n-US" altLang="en-US" sz="2800" dirty="0"/>
              <a:t>All insurance must be reviewed and managed.</a:t>
            </a:r>
          </a:p>
          <a:p>
            <a:pPr fontAlgn="auto">
              <a:spcAft>
                <a:spcPts val="0"/>
              </a:spcAft>
              <a:buFont typeface="Arial" panose="020B0604020202020204" pitchFamily="34" charset="0"/>
              <a:buChar char="•"/>
              <a:defRPr/>
            </a:pPr>
            <a:r>
              <a:rPr lang="en-US" altLang="en-US" sz="2800" dirty="0"/>
              <a:t>If you have a bad egg as an agent or adviser it is the regular interaction of your team that will help identify it. </a:t>
            </a:r>
          </a:p>
          <a:p>
            <a:pPr fontAlgn="auto">
              <a:spcAft>
                <a:spcPts val="0"/>
              </a:spcAft>
              <a:buFont typeface="Arial" panose="020B0604020202020204" pitchFamily="34" charset="0"/>
              <a:buChar char="•"/>
              <a:defRPr/>
            </a:pPr>
            <a:r>
              <a:rPr lang="en-US" altLang="en-US" sz="2800" dirty="0"/>
              <a:t>Coordinating the complex interplay of income and estate taxes, asset protection, and other goals will never work without regular checkups – this is important especially for those with lesser wealth since a loss will have a more adverse impact.</a:t>
            </a:r>
          </a:p>
          <a:p>
            <a:pPr fontAlgn="auto">
              <a:spcAft>
                <a:spcPts val="0"/>
              </a:spcAft>
              <a:buFont typeface="Arial" panose="020B0604020202020204" pitchFamily="34" charset="0"/>
              <a:buChar char="•"/>
              <a:defRPr/>
            </a:pPr>
            <a:r>
              <a:rPr lang="en-US" altLang="en-US" sz="2800" dirty="0"/>
              <a:t>You change oil every 5,000 miles and go to your doctor for an annual physical, you had best meet your advisers once a year too.</a:t>
            </a:r>
          </a:p>
          <a:p>
            <a:pPr fontAlgn="auto">
              <a:spcAft>
                <a:spcPts val="0"/>
              </a:spcAft>
              <a:buFont typeface="Arial" panose="020B0604020202020204" pitchFamily="34" charset="0"/>
              <a:buChar char="•"/>
              <a:defRPr/>
            </a:pPr>
            <a:r>
              <a:rPr lang="en-US" altLang="en-US" sz="2800" dirty="0"/>
              <a:t>Web meetings and other technology can make it quite cost effective.</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p:cNvSpPr>
            <a:spLocks noChangeArrowheads="1" noChangeShapeType="1" noTextEdit="1"/>
          </p:cNvSpPr>
          <p:nvPr/>
        </p:nvSpPr>
        <p:spPr bwMode="auto">
          <a:xfrm>
            <a:off x="1676400" y="685800"/>
            <a:ext cx="6858000" cy="914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Make an Action Plan</a:t>
            </a:r>
          </a:p>
        </p:txBody>
      </p:sp>
      <p:sp>
        <p:nvSpPr>
          <p:cNvPr id="29699" name="WordArt 5"/>
          <p:cNvSpPr>
            <a:spLocks noChangeArrowheads="1" noChangeShapeType="1" noTextEdit="1"/>
          </p:cNvSpPr>
          <p:nvPr/>
        </p:nvSpPr>
        <p:spPr bwMode="auto">
          <a:xfrm>
            <a:off x="1752600" y="5715000"/>
            <a:ext cx="6629400" cy="9525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And Get Started</a:t>
            </a:r>
          </a:p>
        </p:txBody>
      </p:sp>
      <p:pic>
        <p:nvPicPr>
          <p:cNvPr id="29700" name="Picture 6" descr="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42</a:t>
            </a:fld>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r>
              <a:rPr lang="en-US" altLang="en-US" sz="4000" dirty="0"/>
              <a:t>Action Steps</a:t>
            </a:r>
          </a:p>
        </p:txBody>
      </p:sp>
      <p:sp>
        <p:nvSpPr>
          <p:cNvPr id="72707" name="Rectangle 3"/>
          <p:cNvSpPr>
            <a:spLocks noGrp="1" noChangeArrowheads="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altLang="en-US" sz="2800" dirty="0"/>
              <a:t>If you haven’t met with your CPA to discuss anything other than a tax return in the last year, call him/her now.</a:t>
            </a:r>
          </a:p>
          <a:p>
            <a:pPr fontAlgn="auto">
              <a:spcAft>
                <a:spcPts val="0"/>
              </a:spcAft>
              <a:buFont typeface="Arial" panose="020B0604020202020204" pitchFamily="34" charset="0"/>
              <a:buChar char="•"/>
              <a:defRPr/>
            </a:pPr>
            <a:r>
              <a:rPr lang="en-US" altLang="en-US" sz="2800" dirty="0"/>
              <a:t>If your life insurance has not been reviewed in two years, call your insurance agent.</a:t>
            </a:r>
          </a:p>
          <a:p>
            <a:pPr fontAlgn="auto">
              <a:spcAft>
                <a:spcPts val="0"/>
              </a:spcAft>
              <a:buFont typeface="Arial" panose="020B0604020202020204" pitchFamily="34" charset="0"/>
              <a:buChar char="•"/>
              <a:defRPr/>
            </a:pPr>
            <a:r>
              <a:rPr lang="en-US" altLang="en-US" sz="2800" dirty="0"/>
              <a:t>Do you know what your beneficiary designations say? Do you have current copies?</a:t>
            </a:r>
          </a:p>
          <a:p>
            <a:pPr fontAlgn="auto">
              <a:spcAft>
                <a:spcPts val="0"/>
              </a:spcAft>
              <a:buFont typeface="Arial" panose="020B0604020202020204" pitchFamily="34" charset="0"/>
              <a:buChar char="•"/>
              <a:defRPr/>
            </a:pPr>
            <a:r>
              <a:rPr lang="en-US" altLang="en-US" sz="2800" dirty="0"/>
              <a:t>If you have not updated all of your estate planning documents in the past two years, you’re overdue for a review.</a:t>
            </a:r>
          </a:p>
          <a:p>
            <a:pPr fontAlgn="auto">
              <a:spcAft>
                <a:spcPts val="0"/>
              </a:spcAft>
              <a:buFont typeface="Arial" panose="020B0604020202020204" pitchFamily="34" charset="0"/>
              <a:buChar char="•"/>
              <a:defRPr/>
            </a:pPr>
            <a:r>
              <a:rPr lang="en-US" altLang="en-US" sz="2800" dirty="0"/>
              <a:t>Have you reviewed all existing/old entities and trusts?</a:t>
            </a:r>
          </a:p>
          <a:p>
            <a:pPr fontAlgn="auto">
              <a:spcAft>
                <a:spcPts val="0"/>
              </a:spcAft>
              <a:buFont typeface="Arial" panose="020B0604020202020204" pitchFamily="34" charset="0"/>
              <a:buChar char="•"/>
              <a:defRPr/>
            </a:pPr>
            <a:r>
              <a:rPr lang="en-US" altLang="en-US" sz="2800" dirty="0"/>
              <a:t>Have you considered practical steps to make your documents function?</a:t>
            </a:r>
          </a:p>
        </p:txBody>
      </p:sp>
      <p:sp>
        <p:nvSpPr>
          <p:cNvPr id="4" name="Slide Number Placeholder 3"/>
          <p:cNvSpPr>
            <a:spLocks noGrp="1"/>
          </p:cNvSpPr>
          <p:nvPr>
            <p:ph type="sldNum" sz="quarter" idx="12"/>
          </p:nvPr>
        </p:nvSpPr>
        <p:spPr/>
        <p:txBody>
          <a:bodyPr/>
          <a:lstStyle/>
          <a:p>
            <a:pPr>
              <a:defRPr/>
            </a:pPr>
            <a:fld id="{4893225C-DBEF-42AD-A1A2-EEA912033DCC}" type="slidenum">
              <a:rPr lang="en-US" altLang="en-US" smtClean="0"/>
              <a:pPr>
                <a:defRPr/>
              </a:pPr>
              <a:t>43</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t>For More Information</a:t>
            </a:r>
          </a:p>
        </p:txBody>
      </p:sp>
      <p:sp>
        <p:nvSpPr>
          <p:cNvPr id="3" name="Content Placeholder 2"/>
          <p:cNvSpPr>
            <a:spLocks noGrp="1"/>
          </p:cNvSpPr>
          <p:nvPr>
            <p:ph idx="1"/>
          </p:nvPr>
        </p:nvSpPr>
        <p:spPr/>
        <p:txBody>
          <a:bodyPr/>
          <a:lstStyle/>
          <a:p>
            <a:r>
              <a:rPr lang="en-US" dirty="0"/>
              <a:t>Your contact data here.</a:t>
            </a:r>
          </a:p>
        </p:txBody>
      </p:sp>
      <p:sp>
        <p:nvSpPr>
          <p:cNvPr id="6" name="Slide Number Placeholder 5"/>
          <p:cNvSpPr>
            <a:spLocks noGrp="1"/>
          </p:cNvSpPr>
          <p:nvPr>
            <p:ph type="sldNum" sz="quarter" idx="12"/>
          </p:nvPr>
        </p:nvSpPr>
        <p:spPr/>
        <p:txBody>
          <a:bodyPr/>
          <a:lstStyle/>
          <a:p>
            <a:pPr>
              <a:defRPr/>
            </a:pPr>
            <a:fld id="{4893225C-DBEF-42AD-A1A2-EEA912033DCC}" type="slidenum">
              <a:rPr lang="en-US" altLang="en-US" smtClean="0"/>
              <a:pPr>
                <a:defRPr/>
              </a:pPr>
              <a:t>44</a:t>
            </a:fld>
            <a:endParaRPr lang="en-US" altLang="en-US" dirty="0"/>
          </a:p>
        </p:txBody>
      </p:sp>
    </p:spTree>
    <p:extLst>
      <p:ext uri="{BB962C8B-B14F-4D97-AF65-F5344CB8AC3E}">
        <p14:creationId xmlns:p14="http://schemas.microsoft.com/office/powerpoint/2010/main" val="92528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6EEF-4F0B-4865-90A8-D70F6C561A12}"/>
              </a:ext>
            </a:extLst>
          </p:cNvPr>
          <p:cNvSpPr>
            <a:spLocks noGrp="1"/>
          </p:cNvSpPr>
          <p:nvPr>
            <p:ph type="title"/>
          </p:nvPr>
        </p:nvSpPr>
        <p:spPr>
          <a:xfrm>
            <a:off x="457200" y="-13771"/>
            <a:ext cx="8229600" cy="775771"/>
          </a:xfrm>
        </p:spPr>
        <p:txBody>
          <a:bodyPr/>
          <a:lstStyle/>
          <a:p>
            <a:r>
              <a:rPr lang="en-US" sz="4000" dirty="0"/>
              <a:t>Objectives</a:t>
            </a:r>
          </a:p>
        </p:txBody>
      </p:sp>
      <p:sp>
        <p:nvSpPr>
          <p:cNvPr id="3" name="Content Placeholder 2">
            <a:extLst>
              <a:ext uri="{FF2B5EF4-FFF2-40B4-BE49-F238E27FC236}">
                <a16:creationId xmlns:a16="http://schemas.microsoft.com/office/drawing/2014/main" id="{467C9A62-6C19-4A44-BB62-412077EA93DB}"/>
              </a:ext>
            </a:extLst>
          </p:cNvPr>
          <p:cNvSpPr>
            <a:spLocks noGrp="1"/>
          </p:cNvSpPr>
          <p:nvPr>
            <p:ph idx="1"/>
          </p:nvPr>
        </p:nvSpPr>
        <p:spPr>
          <a:xfrm>
            <a:off x="152400" y="685800"/>
            <a:ext cx="8763000" cy="6324600"/>
          </a:xfrm>
        </p:spPr>
        <p:txBody>
          <a:bodyPr/>
          <a:lstStyle/>
          <a:p>
            <a:r>
              <a:rPr lang="en-US" sz="1600" dirty="0"/>
              <a:t>This program is designed for practitioners (estate planners, attorneys, wealth advisers, insurance brokers, etc.) and will address how advisers can educate current and prospective clients on the importance of financial, and estate planning. This Webinar will present and discuss a consumer PowerPoint webinar which can be used in this process. The objective of the program will be to guide practitioners on how to market their services, especially at a time when many consumers mistakenly believe that estate planning is not relevant or not important because of the high tax exemptions. </a:t>
            </a:r>
          </a:p>
          <a:p>
            <a:r>
              <a:rPr lang="en-US" sz="1600" dirty="0"/>
              <a:t>The handout materials include the actual PowerPoint which practitioners can customize and use in marketing their practices. </a:t>
            </a:r>
          </a:p>
          <a:p>
            <a:r>
              <a:rPr lang="en-US" sz="1600" dirty="0"/>
              <a:t>Our co-sponsor The Financial Awareness Foundation is a 501(c)(3) nonprofit whose mission is to significantly help solve a major social problem dealing with a lack of financial awareness along with the financial illiteracy epidemic. They help motivate, educate and encourage consumers to get and keep their financial house in order by having current financial and estate plans. They’ll introduce you to The Improving Financial Awareness &amp; Financial Literacy Movement and share resources they make available to practitioners to help grow your practice while solving the financial illiteracy epidemic. </a:t>
            </a:r>
          </a:p>
          <a:p>
            <a:r>
              <a:rPr lang="en-US" sz="1600" dirty="0"/>
              <a:t>Learn about The Improving Financial Awareness &amp; Financial Literacy Movement </a:t>
            </a:r>
          </a:p>
          <a:p>
            <a:pPr marL="0" indent="0">
              <a:buNone/>
            </a:pPr>
            <a:r>
              <a:rPr lang="en-US" sz="1600" dirty="0"/>
              <a:t>	1. The Improving Financial Awareness &amp; Financial Literacy Movement Report &amp; Magazine™</a:t>
            </a:r>
          </a:p>
          <a:p>
            <a:pPr marL="1257300" lvl="3" indent="-342900">
              <a:buNone/>
            </a:pPr>
            <a:r>
              <a:rPr lang="en-US" sz="1800" dirty="0">
                <a:solidFill>
                  <a:srgbClr val="FF0000"/>
                </a:solidFill>
              </a:rPr>
              <a:t> </a:t>
            </a:r>
            <a:r>
              <a:rPr lang="en-US" sz="1400" dirty="0">
                <a:hlinkClick r:id="rId2"/>
              </a:rPr>
              <a:t>http://www.thefinancialawarenessfoundation.org/pdf/TFAF-FallCampaignReport&amp;Magazine.pdf</a:t>
            </a:r>
            <a:r>
              <a:rPr lang="en-US" sz="1400" dirty="0"/>
              <a:t> </a:t>
            </a:r>
          </a:p>
          <a:p>
            <a:pPr marL="0" indent="0">
              <a:buNone/>
            </a:pPr>
            <a:r>
              <a:rPr lang="en-US" sz="1600" dirty="0">
                <a:solidFill>
                  <a:srgbClr val="FF0000"/>
                </a:solidFill>
              </a:rPr>
              <a:t>	</a:t>
            </a:r>
            <a:r>
              <a:rPr lang="en-US" sz="1600" dirty="0"/>
              <a:t>2. How Improving Financial Awareness &amp; Financial Literacy Can Increase Your Bottom Line</a:t>
            </a:r>
          </a:p>
          <a:p>
            <a:pPr marL="400050" lvl="1" indent="514350">
              <a:buNone/>
            </a:pPr>
            <a:r>
              <a:rPr lang="en-US" sz="1000" dirty="0">
                <a:hlinkClick r:id="rId3"/>
              </a:rPr>
              <a:t>http://www.thefinancialawarenessfoundation.org/pdf/TFAF-AdvisorsSupport-ImprovingFinancialAwareness-CanIncreaseYourBottomLine.pdf</a:t>
            </a:r>
            <a:r>
              <a:rPr lang="en-US" sz="1000" dirty="0"/>
              <a:t> </a:t>
            </a:r>
          </a:p>
          <a:p>
            <a:endParaRPr lang="en-US" sz="1050" dirty="0"/>
          </a:p>
          <a:p>
            <a:pPr marL="0" indent="0">
              <a:buNone/>
            </a:pPr>
            <a:br>
              <a:rPr lang="en-US" sz="1800" dirty="0"/>
            </a:br>
            <a:endParaRPr lang="en-US" sz="1800" dirty="0"/>
          </a:p>
        </p:txBody>
      </p:sp>
      <p:sp>
        <p:nvSpPr>
          <p:cNvPr id="6" name="Slide Number Placeholder 5"/>
          <p:cNvSpPr>
            <a:spLocks noGrp="1"/>
          </p:cNvSpPr>
          <p:nvPr>
            <p:ph type="sldNum" sz="quarter" idx="12"/>
          </p:nvPr>
        </p:nvSpPr>
        <p:spPr/>
        <p:txBody>
          <a:bodyPr/>
          <a:lstStyle/>
          <a:p>
            <a:pPr>
              <a:defRPr/>
            </a:pPr>
            <a:fld id="{4893225C-DBEF-42AD-A1A2-EEA912033DCC}" type="slidenum">
              <a:rPr lang="en-US" altLang="en-US" smtClean="0"/>
              <a:pPr>
                <a:defRPr/>
              </a:pPr>
              <a:t>5</a:t>
            </a:fld>
            <a:endParaRPr lang="en-US" altLang="en-US" dirty="0"/>
          </a:p>
        </p:txBody>
      </p:sp>
    </p:spTree>
    <p:extLst>
      <p:ext uri="{BB962C8B-B14F-4D97-AF65-F5344CB8AC3E}">
        <p14:creationId xmlns:p14="http://schemas.microsoft.com/office/powerpoint/2010/main" val="387842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4107-0D9C-4A7D-868E-F3A1C7ED59DA}"/>
              </a:ext>
            </a:extLst>
          </p:cNvPr>
          <p:cNvSpPr>
            <a:spLocks noGrp="1"/>
          </p:cNvSpPr>
          <p:nvPr>
            <p:ph type="title"/>
          </p:nvPr>
        </p:nvSpPr>
        <p:spPr/>
        <p:txBody>
          <a:bodyPr/>
          <a:lstStyle/>
          <a:p>
            <a:r>
              <a:rPr lang="en-US" dirty="0"/>
              <a:t>Thank you to our sponsors</a:t>
            </a:r>
          </a:p>
        </p:txBody>
      </p:sp>
      <p:sp>
        <p:nvSpPr>
          <p:cNvPr id="3" name="Content Placeholder 2">
            <a:extLst>
              <a:ext uri="{FF2B5EF4-FFF2-40B4-BE49-F238E27FC236}">
                <a16:creationId xmlns:a16="http://schemas.microsoft.com/office/drawing/2014/main" id="{CBDF078B-F72D-4573-BA15-7FC455F22E38}"/>
              </a:ext>
            </a:extLst>
          </p:cNvPr>
          <p:cNvSpPr>
            <a:spLocks noGrp="1"/>
          </p:cNvSpPr>
          <p:nvPr>
            <p:ph idx="1"/>
          </p:nvPr>
        </p:nvSpPr>
        <p:spPr/>
        <p:txBody>
          <a:bodyPr/>
          <a:lstStyle/>
          <a:p>
            <a:r>
              <a:rPr lang="en-US" dirty="0">
                <a:solidFill>
                  <a:schemeClr val="tx2"/>
                </a:solidFill>
              </a:rPr>
              <a:t>InterActive Legal</a:t>
            </a:r>
          </a:p>
          <a:p>
            <a:pPr lvl="1"/>
            <a:r>
              <a:rPr lang="en-US" dirty="0">
                <a:solidFill>
                  <a:schemeClr val="tx2"/>
                </a:solidFill>
              </a:rPr>
              <a:t> Vanessa Kanaga</a:t>
            </a:r>
          </a:p>
          <a:p>
            <a:pPr lvl="1"/>
            <a:r>
              <a:rPr lang="en-US" dirty="0">
                <a:solidFill>
                  <a:schemeClr val="tx2"/>
                </a:solidFill>
              </a:rPr>
              <a:t>(321) 252-0100</a:t>
            </a:r>
          </a:p>
          <a:p>
            <a:pPr lvl="1"/>
            <a:r>
              <a:rPr lang="en-US" dirty="0">
                <a:solidFill>
                  <a:schemeClr val="tx2"/>
                </a:solidFill>
                <a:hlinkClick r:id="rId2"/>
              </a:rPr>
              <a:t>sales@interactivelegal.com</a:t>
            </a:r>
            <a:r>
              <a:rPr lang="en-US" dirty="0">
                <a:solidFill>
                  <a:schemeClr val="tx2"/>
                </a:solidFill>
              </a:rPr>
              <a:t> </a:t>
            </a:r>
          </a:p>
          <a:p>
            <a:pPr lvl="1"/>
            <a:endParaRPr lang="en-US" dirty="0">
              <a:solidFill>
                <a:schemeClr val="tx2"/>
              </a:solidFill>
            </a:endParaRPr>
          </a:p>
          <a:p>
            <a:endParaRPr lang="en-US" dirty="0">
              <a:solidFill>
                <a:schemeClr val="tx2"/>
              </a:solidFill>
            </a:endParaRPr>
          </a:p>
        </p:txBody>
      </p:sp>
      <p:sp>
        <p:nvSpPr>
          <p:cNvPr id="4" name="Slide Number Placeholder 3">
            <a:extLst>
              <a:ext uri="{FF2B5EF4-FFF2-40B4-BE49-F238E27FC236}">
                <a16:creationId xmlns:a16="http://schemas.microsoft.com/office/drawing/2014/main" id="{EADD28EA-45BA-43FD-B170-3E0E81C4AD75}"/>
              </a:ext>
            </a:extLst>
          </p:cNvPr>
          <p:cNvSpPr>
            <a:spLocks noGrp="1"/>
          </p:cNvSpPr>
          <p:nvPr>
            <p:ph type="sldNum" sz="quarter" idx="12"/>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1950" b="1" i="0" u="none" strike="noStrike" kern="1200" cap="none" spc="0" normalizeH="0" baseline="0" noProof="0">
                <a:ln>
                  <a:noFill/>
                </a:ln>
                <a:solidFill>
                  <a:srgbClr val="FFFFFF"/>
                </a:solidFill>
                <a:effectLst/>
                <a:uLnTx/>
                <a:uFillTx/>
                <a:latin typeface="Arial" charset="0"/>
                <a:ea typeface="+mn-ea"/>
                <a:cs typeface="+mn-cs"/>
              </a:rPr>
              <a:pPr marL="0" marR="0" lvl="0" indent="0" algn="l" defTabSz="685800" rtl="0" eaLnBrk="1" fontAlgn="base" latinLnBrk="0" hangingPunct="1">
                <a:lnSpc>
                  <a:spcPct val="100000"/>
                </a:lnSpc>
                <a:spcBef>
                  <a:spcPct val="0"/>
                </a:spcBef>
                <a:spcAft>
                  <a:spcPct val="0"/>
                </a:spcAft>
                <a:buClrTx/>
                <a:buSzTx/>
                <a:buFontTx/>
                <a:buNone/>
                <a:tabLst/>
                <a:defRPr/>
              </a:pPr>
              <a:t>6</a:t>
            </a:fld>
            <a:endParaRPr kumimoji="0" lang="en-US" altLang="en-US" sz="195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3DB91A70-F293-432B-8A42-61DC082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302" y="5381461"/>
            <a:ext cx="3783815" cy="515975"/>
          </a:xfrm>
          <a:prstGeom prst="rect">
            <a:avLst/>
          </a:prstGeom>
        </p:spPr>
      </p:pic>
      <p:pic>
        <p:nvPicPr>
          <p:cNvPr id="2050" name="Picture 2" descr="Image result for vanessa L. Kanaga">
            <a:extLst>
              <a:ext uri="{FF2B5EF4-FFF2-40B4-BE49-F238E27FC236}">
                <a16:creationId xmlns:a16="http://schemas.microsoft.com/office/drawing/2014/main" id="{51E80FD2-B5F9-4C00-BC23-17AF2534B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41023"/>
            <a:ext cx="1148549" cy="13144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274D2F2-0C3C-46F8-8274-CD1502A08697}"/>
              </a:ext>
            </a:extLst>
          </p:cNvPr>
          <p:cNvGrpSpPr/>
          <p:nvPr/>
        </p:nvGrpSpPr>
        <p:grpSpPr>
          <a:xfrm>
            <a:off x="2388689" y="4183814"/>
            <a:ext cx="4238775" cy="1087929"/>
            <a:chOff x="1524000" y="4449291"/>
            <a:chExt cx="5651700" cy="1450572"/>
          </a:xfrm>
        </p:grpSpPr>
        <p:pic>
          <p:nvPicPr>
            <p:cNvPr id="1026" name="Picture 2" descr="Industry-era_2018">
              <a:extLst>
                <a:ext uri="{FF2B5EF4-FFF2-40B4-BE49-F238E27FC236}">
                  <a16:creationId xmlns:a16="http://schemas.microsoft.com/office/drawing/2014/main" id="{4786D73D-0C36-44F5-960D-D18A8C4D7D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451572"/>
              <a:ext cx="3456610" cy="1401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2EB769A-9989-40AB-9F06-8A6B330C3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477" y="4449291"/>
              <a:ext cx="990600" cy="1450572"/>
            </a:xfrm>
            <a:prstGeom prst="rect">
              <a:avLst/>
            </a:prstGeom>
          </p:spPr>
        </p:pic>
        <p:pic>
          <p:nvPicPr>
            <p:cNvPr id="9" name="Picture 8">
              <a:extLst>
                <a:ext uri="{FF2B5EF4-FFF2-40B4-BE49-F238E27FC236}">
                  <a16:creationId xmlns:a16="http://schemas.microsoft.com/office/drawing/2014/main" id="{149DD557-B80F-44CB-8742-80939B867F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6944" y="4449291"/>
              <a:ext cx="1128756" cy="1450572"/>
            </a:xfrm>
            <a:prstGeom prst="rect">
              <a:avLst/>
            </a:prstGeom>
          </p:spPr>
        </p:pic>
      </p:grpSp>
    </p:spTree>
    <p:extLst>
      <p:ext uri="{BB962C8B-B14F-4D97-AF65-F5344CB8AC3E}">
        <p14:creationId xmlns:p14="http://schemas.microsoft.com/office/powerpoint/2010/main" val="385609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4107-0D9C-4A7D-868E-F3A1C7ED59DA}"/>
              </a:ext>
            </a:extLst>
          </p:cNvPr>
          <p:cNvSpPr>
            <a:spLocks noGrp="1"/>
          </p:cNvSpPr>
          <p:nvPr>
            <p:ph type="title"/>
          </p:nvPr>
        </p:nvSpPr>
        <p:spPr/>
        <p:txBody>
          <a:bodyPr/>
          <a:lstStyle/>
          <a:p>
            <a:r>
              <a:rPr lang="en-US" dirty="0"/>
              <a:t>Thank you to our sponsors</a:t>
            </a:r>
          </a:p>
        </p:txBody>
      </p:sp>
      <p:sp>
        <p:nvSpPr>
          <p:cNvPr id="3" name="Content Placeholder 2">
            <a:extLst>
              <a:ext uri="{FF2B5EF4-FFF2-40B4-BE49-F238E27FC236}">
                <a16:creationId xmlns:a16="http://schemas.microsoft.com/office/drawing/2014/main" id="{CBDF078B-F72D-4573-BA15-7FC455F22E38}"/>
              </a:ext>
            </a:extLst>
          </p:cNvPr>
          <p:cNvSpPr>
            <a:spLocks noGrp="1"/>
          </p:cNvSpPr>
          <p:nvPr>
            <p:ph idx="1"/>
          </p:nvPr>
        </p:nvSpPr>
        <p:spPr/>
        <p:txBody>
          <a:bodyPr/>
          <a:lstStyle/>
          <a:p>
            <a:r>
              <a:rPr lang="en-US" dirty="0">
                <a:solidFill>
                  <a:schemeClr val="tx2"/>
                </a:solidFill>
              </a:rPr>
              <a:t>Peak Trust Company</a:t>
            </a:r>
          </a:p>
          <a:p>
            <a:pPr lvl="1"/>
            <a:r>
              <a:rPr lang="en-US" dirty="0">
                <a:solidFill>
                  <a:schemeClr val="tx2"/>
                </a:solidFill>
              </a:rPr>
              <a:t>Brandon Cintula</a:t>
            </a:r>
          </a:p>
          <a:p>
            <a:pPr lvl="1"/>
            <a:r>
              <a:rPr lang="en-US" dirty="0">
                <a:solidFill>
                  <a:schemeClr val="tx2"/>
                </a:solidFill>
              </a:rPr>
              <a:t>(888) 544-6775</a:t>
            </a:r>
          </a:p>
          <a:p>
            <a:pPr lvl="1"/>
            <a:r>
              <a:rPr lang="en-US" dirty="0">
                <a:solidFill>
                  <a:schemeClr val="tx2"/>
                </a:solidFill>
                <a:hlinkClick r:id="rId2"/>
              </a:rPr>
              <a:t>bcintula@peaktrust.com</a:t>
            </a:r>
            <a:r>
              <a:rPr lang="en-US" dirty="0">
                <a:solidFill>
                  <a:schemeClr val="tx2"/>
                </a:solidFill>
              </a:rPr>
              <a:t> </a:t>
            </a:r>
          </a:p>
          <a:p>
            <a:endParaRPr lang="en-US" dirty="0"/>
          </a:p>
        </p:txBody>
      </p:sp>
      <p:sp>
        <p:nvSpPr>
          <p:cNvPr id="4" name="Slide Number Placeholder 3">
            <a:extLst>
              <a:ext uri="{FF2B5EF4-FFF2-40B4-BE49-F238E27FC236}">
                <a16:creationId xmlns:a16="http://schemas.microsoft.com/office/drawing/2014/main" id="{EADD28EA-45BA-43FD-B170-3E0E81C4AD75}"/>
              </a:ext>
            </a:extLst>
          </p:cNvPr>
          <p:cNvSpPr>
            <a:spLocks noGrp="1"/>
          </p:cNvSpPr>
          <p:nvPr>
            <p:ph type="sldNum" sz="quarter" idx="12"/>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1950" b="1" i="0" u="none" strike="noStrike" kern="1200" cap="none" spc="0" normalizeH="0" baseline="0" noProof="0">
                <a:ln>
                  <a:noFill/>
                </a:ln>
                <a:solidFill>
                  <a:srgbClr val="FFFFFF"/>
                </a:solidFill>
                <a:effectLst/>
                <a:uLnTx/>
                <a:uFillTx/>
                <a:latin typeface="Arial" charset="0"/>
                <a:ea typeface="+mn-ea"/>
                <a:cs typeface="+mn-cs"/>
              </a:rPr>
              <a:pPr marL="0" marR="0" lvl="0" indent="0" algn="l" defTabSz="685800" rtl="0" eaLnBrk="1" fontAlgn="base" latinLnBrk="0" hangingPunct="1">
                <a:lnSpc>
                  <a:spcPct val="100000"/>
                </a:lnSpc>
                <a:spcBef>
                  <a:spcPct val="0"/>
                </a:spcBef>
                <a:spcAft>
                  <a:spcPct val="0"/>
                </a:spcAft>
                <a:buClrTx/>
                <a:buSzTx/>
                <a:buFontTx/>
                <a:buNone/>
                <a:tabLst/>
                <a:defRPr/>
              </a:pPr>
              <a:t>7</a:t>
            </a:fld>
            <a:endParaRPr kumimoji="0" lang="en-US" altLang="en-US" sz="195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C90A10FD-0CB8-40B1-92F2-F01787AD8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648" y="3977951"/>
            <a:ext cx="4614863" cy="1557338"/>
          </a:xfrm>
          <a:prstGeom prst="rect">
            <a:avLst/>
          </a:prstGeom>
        </p:spPr>
      </p:pic>
      <p:pic>
        <p:nvPicPr>
          <p:cNvPr id="1026" name="Picture 2" descr="Brandon Cintula">
            <a:extLst>
              <a:ext uri="{FF2B5EF4-FFF2-40B4-BE49-F238E27FC236}">
                <a16:creationId xmlns:a16="http://schemas.microsoft.com/office/drawing/2014/main" id="{6CEBA50F-B06B-404B-A2DD-9CC3CE949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24" y="263929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5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52600" y="4724400"/>
            <a:ext cx="6400800" cy="1752600"/>
          </a:xfrm>
        </p:spPr>
        <p:txBody>
          <a:bodyPr rtlCol="0">
            <a:normAutofit/>
          </a:bodyPr>
          <a:lstStyle/>
          <a:p>
            <a:pPr fontAlgn="auto">
              <a:spcAft>
                <a:spcPts val="0"/>
              </a:spcAft>
              <a:buFont typeface="Arial" panose="020B0604020202020204" pitchFamily="34" charset="0"/>
              <a:buNone/>
              <a:defRPr/>
            </a:pPr>
            <a:r>
              <a:rPr lang="en-US" altLang="en-US" sz="3600" dirty="0"/>
              <a:t>For Consumers </a:t>
            </a:r>
          </a:p>
          <a:p>
            <a:pPr fontAlgn="auto">
              <a:spcAft>
                <a:spcPts val="0"/>
              </a:spcAft>
              <a:buFont typeface="Arial" panose="020B0604020202020204" pitchFamily="34" charset="0"/>
              <a:buNone/>
              <a:defRPr/>
            </a:pPr>
            <a:r>
              <a:rPr lang="en-US" altLang="en-US" sz="3600" dirty="0"/>
              <a:t>(</a:t>
            </a:r>
            <a:r>
              <a:rPr lang="en-US" altLang="en-US" sz="2600" dirty="0"/>
              <a:t>Not Subject to the Federal Estate Tax)</a:t>
            </a:r>
          </a:p>
        </p:txBody>
      </p:sp>
      <p:sp>
        <p:nvSpPr>
          <p:cNvPr id="2" name="Text Box 4"/>
          <p:cNvSpPr txBox="1">
            <a:spLocks noChangeArrowheads="1"/>
          </p:cNvSpPr>
          <p:nvPr/>
        </p:nvSpPr>
        <p:spPr bwMode="auto">
          <a:xfrm>
            <a:off x="990600" y="5988843"/>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800" dirty="0"/>
              <a:t>By: YOUR NAME/FIRM NAME</a:t>
            </a:r>
          </a:p>
        </p:txBody>
      </p:sp>
      <p:sp>
        <p:nvSpPr>
          <p:cNvPr id="2052" name="WordArt 5"/>
          <p:cNvSpPr>
            <a:spLocks noChangeArrowheads="1" noChangeShapeType="1" noTextEdit="1"/>
          </p:cNvSpPr>
          <p:nvPr/>
        </p:nvSpPr>
        <p:spPr bwMode="auto">
          <a:xfrm>
            <a:off x="1066800" y="609600"/>
            <a:ext cx="7734300" cy="1066800"/>
          </a:xfrm>
          <a:prstGeom prst="rect">
            <a:avLst/>
          </a:prstGeom>
        </p:spPr>
        <p:txBody>
          <a:bodyPr wrap="none" fromWordArt="1">
            <a:prstTxWarp prst="textPlain">
              <a:avLst>
                <a:gd name="adj" fmla="val 50000"/>
              </a:avLst>
            </a:prstTxWarp>
          </a:bodyPr>
          <a:lstStyle/>
          <a:p>
            <a:pPr algn="ctr"/>
            <a:r>
              <a:rPr lang="en-US" sz="4000" kern="10" dirty="0">
                <a:ln w="9525">
                  <a:solidFill>
                    <a:srgbClr val="000000"/>
                  </a:solidFill>
                  <a:round/>
                  <a:headEnd/>
                  <a:tailEnd/>
                </a:ln>
                <a:solidFill>
                  <a:srgbClr val="FFFFFF"/>
                </a:solidFill>
                <a:latin typeface="Arial Black"/>
              </a:rPr>
              <a:t>Estate Planning in 14 Steps</a:t>
            </a:r>
          </a:p>
        </p:txBody>
      </p:sp>
      <p:pic>
        <p:nvPicPr>
          <p:cNvPr id="2053" name="Picture 7" descr="Steps_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E3AE819-88A7-4A30-B92B-AFD695BEDE79}"/>
              </a:ext>
            </a:extLst>
          </p:cNvPr>
          <p:cNvSpPr>
            <a:spLocks noGrp="1"/>
          </p:cNvSpPr>
          <p:nvPr>
            <p:ph type="sldNum" sz="quarter" idx="12"/>
          </p:nvPr>
        </p:nvSpPr>
        <p:spPr/>
        <p:txBody>
          <a:bodyPr/>
          <a:lstStyle/>
          <a:p>
            <a:pPr>
              <a:defRPr/>
            </a:pPr>
            <a:fld id="{F0143D46-85D5-4BB2-BEA1-6CD3E9B37BA6}" type="slidenum">
              <a:rPr lang="en-US" altLang="en-US" smtClean="0"/>
              <a:pPr>
                <a:defRPr/>
              </a:pPr>
              <a:t>8</a:t>
            </a:fld>
            <a:endParaRPr lang="en-US" altLang="en-US" dirty="0"/>
          </a:p>
        </p:txBody>
      </p:sp>
    </p:spTree>
    <p:extLst>
      <p:ext uri="{BB962C8B-B14F-4D97-AF65-F5344CB8AC3E}">
        <p14:creationId xmlns:p14="http://schemas.microsoft.com/office/powerpoint/2010/main" val="324764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4000" dirty="0"/>
              <a:t>Caveat</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a:t>Nothing in these slides or any accompanying presentation is to be considered tax, legal, investment or other professional advice. The information is merely provided for educational purposes and no action should be taken without the individual consulting his or her own tax, estate, legal, financial, investment, insurance and other advisers.</a:t>
            </a:r>
          </a:p>
          <a:p>
            <a:pPr fontAlgn="auto">
              <a:spcAft>
                <a:spcPts val="0"/>
              </a:spcAft>
              <a:buFont typeface="Arial" panose="020B0604020202020204" pitchFamily="34" charset="0"/>
              <a:buChar char="•"/>
              <a:defRPr/>
            </a:pPr>
            <a:endParaRPr lang="en-US" dirty="0"/>
          </a:p>
        </p:txBody>
      </p:sp>
      <p:sp>
        <p:nvSpPr>
          <p:cNvPr id="5" name="Slide Number Placeholder 4"/>
          <p:cNvSpPr>
            <a:spLocks noGrp="1"/>
          </p:cNvSpPr>
          <p:nvPr>
            <p:ph type="sldNum" sz="quarter" idx="12"/>
          </p:nvPr>
        </p:nvSpPr>
        <p:spPr/>
        <p:txBody>
          <a:bodyPr/>
          <a:lstStyle/>
          <a:p>
            <a:pPr>
              <a:defRPr/>
            </a:pPr>
            <a:fld id="{4893225C-DBEF-42AD-A1A2-EEA912033DCC}" type="slidenum">
              <a:rPr lang="en-US" altLang="en-US" smtClean="0"/>
              <a:pPr>
                <a:defRPr/>
              </a:pPr>
              <a:t>9</a:t>
            </a:fld>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psules">
  <a:themeElements>
    <a:clrScheme name="Shenkman Law">
      <a:dk1>
        <a:srgbClr val="EE4B3D"/>
      </a:dk1>
      <a:lt1>
        <a:srgbClr val="FFFFFF"/>
      </a:lt1>
      <a:dk2>
        <a:srgbClr val="000000"/>
      </a:dk2>
      <a:lt2>
        <a:srgbClr val="FFFFFF"/>
      </a:lt2>
      <a:accent1>
        <a:srgbClr val="EE4B3D"/>
      </a:accent1>
      <a:accent2>
        <a:srgbClr val="EE4B3D"/>
      </a:accent2>
      <a:accent3>
        <a:srgbClr val="AAAAAA"/>
      </a:accent3>
      <a:accent4>
        <a:srgbClr val="DADADA"/>
      </a:accent4>
      <a:accent5>
        <a:srgbClr val="FFE2AA"/>
      </a:accent5>
      <a:accent6>
        <a:srgbClr val="EE4B3D"/>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Shenkman Law">
      <a:dk1>
        <a:srgbClr val="EE4B3D"/>
      </a:dk1>
      <a:lt1>
        <a:srgbClr val="FFFFFF"/>
      </a:lt1>
      <a:dk2>
        <a:srgbClr val="000000"/>
      </a:dk2>
      <a:lt2>
        <a:srgbClr val="FFFFFF"/>
      </a:lt2>
      <a:accent1>
        <a:srgbClr val="EE4B3D"/>
      </a:accent1>
      <a:accent2>
        <a:srgbClr val="EE4B3D"/>
      </a:accent2>
      <a:accent3>
        <a:srgbClr val="AAAAAA"/>
      </a:accent3>
      <a:accent4>
        <a:srgbClr val="DADADA"/>
      </a:accent4>
      <a:accent5>
        <a:srgbClr val="FFE2AA"/>
      </a:accent5>
      <a:accent6>
        <a:srgbClr val="EE4B3D"/>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3615</Words>
  <Application>Microsoft Office PowerPoint</Application>
  <PresentationFormat>On-screen Show (4:3)</PresentationFormat>
  <Paragraphs>348</Paragraphs>
  <Slides>44</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ＭＳ Ｐゴシック</vt:lpstr>
      <vt:lpstr>Arial</vt:lpstr>
      <vt:lpstr>Arial Black</vt:lpstr>
      <vt:lpstr>Calibri</vt:lpstr>
      <vt:lpstr>Tahoma</vt:lpstr>
      <vt:lpstr>Times</vt:lpstr>
      <vt:lpstr>Times New Roman</vt:lpstr>
      <vt:lpstr>Wingdings</vt:lpstr>
      <vt:lpstr>Office Theme</vt:lpstr>
      <vt:lpstr>1_Capsules</vt:lpstr>
      <vt:lpstr>Capsules</vt:lpstr>
      <vt:lpstr>Building Your Estate Planning Practice</vt:lpstr>
      <vt:lpstr>Building Your Estate Planning Practice: Marketing Services to Clients  Not Paying Estate Tax</vt:lpstr>
      <vt:lpstr>General Disclaimer</vt:lpstr>
      <vt:lpstr>Webinar</vt:lpstr>
      <vt:lpstr>Objectives</vt:lpstr>
      <vt:lpstr>Thank you to our sponsors</vt:lpstr>
      <vt:lpstr>Thank you to our sponsors</vt:lpstr>
      <vt:lpstr>PowerPoint Presentation</vt:lpstr>
      <vt:lpstr>Caveat</vt:lpstr>
      <vt:lpstr>What is Estate Tax Planning?</vt:lpstr>
      <vt:lpstr>What is Estate and Financial Planning?</vt:lpstr>
      <vt:lpstr>Overview of Your Estate Planning –  A Document Perspective</vt:lpstr>
      <vt:lpstr>How Financial and Estate Non-Tax Planning Have Changed</vt:lpstr>
      <vt:lpstr>Income Tax Planning is Part of Financial and Estate Tax Planning</vt:lpstr>
      <vt:lpstr>Introduction to the 14 Steps of Estate and Financial Planning</vt:lpstr>
      <vt:lpstr>Step 1: Organize Emergency, Financial, Information and Advisors Information</vt:lpstr>
      <vt:lpstr>Investment and Financial Information is Critical to Organize and Communicate</vt:lpstr>
      <vt:lpstr>Step 2: Designate a Person to Handle  Financial and Legal Issues</vt:lpstr>
      <vt:lpstr>Powers of Attorney Decisions</vt:lpstr>
      <vt:lpstr>Step 3: Designate a Person to Make Health Care Decisions and Access Medical Records</vt:lpstr>
      <vt:lpstr>Step 4: Other Health Care Documents</vt:lpstr>
      <vt:lpstr>Health Care Document Considerations</vt:lpstr>
      <vt:lpstr>Step 5: Planning For Minor Children</vt:lpstr>
      <vt:lpstr>Planning For Children</vt:lpstr>
      <vt:lpstr>Planning For Children</vt:lpstr>
      <vt:lpstr>Step 6: Sign a Will</vt:lpstr>
      <vt:lpstr>Wills – Not The Only Document to Consider</vt:lpstr>
      <vt:lpstr>Wills – If Your Wealth Increases or Circumstances are Complex?</vt:lpstr>
      <vt:lpstr>Step 7: Create a Revocable Living Trust</vt:lpstr>
      <vt:lpstr>Step 8: Be Sure Your Insurance Coverage is in Order</vt:lpstr>
      <vt:lpstr>Life Insurance</vt:lpstr>
      <vt:lpstr>Life Insurance Trust</vt:lpstr>
      <vt:lpstr>Step 9: Beneficiary Designations</vt:lpstr>
      <vt:lpstr>Step 10: Matrimonial Planning</vt:lpstr>
      <vt:lpstr>Step 11: Business Planning</vt:lpstr>
      <vt:lpstr>Step 12: Give Back</vt:lpstr>
      <vt:lpstr>Charitable Giving Should be About  More than Taxes</vt:lpstr>
      <vt:lpstr>Step 13: Communicate</vt:lpstr>
      <vt:lpstr>Communication</vt:lpstr>
      <vt:lpstr>Step 14: Review, Revisit, Revise</vt:lpstr>
      <vt:lpstr>Annual Reviews with your Team are Vital</vt:lpstr>
      <vt:lpstr>PowerPoint Presentation</vt:lpstr>
      <vt:lpstr>Action Steps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mshenkman</dc:creator>
  <cp:lastModifiedBy>Thomas Tietz</cp:lastModifiedBy>
  <cp:revision>36</cp:revision>
  <dcterms:created xsi:type="dcterms:W3CDTF">2019-05-20T00:00:32Z</dcterms:created>
  <dcterms:modified xsi:type="dcterms:W3CDTF">2019-05-22T15:01:40Z</dcterms:modified>
</cp:coreProperties>
</file>